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5720000" cy="31546800"/>
  <p:notesSz cx="6858000" cy="9144000"/>
  <p:defaultTextStyle>
    <a:defPPr>
      <a:defRPr lang="en-US"/>
    </a:defPPr>
    <a:lvl1pPr marL="0" algn="l" defTabSz="451969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59848" algn="l" defTabSz="451969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19696" algn="l" defTabSz="451969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779544" algn="l" defTabSz="451969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39393" algn="l" defTabSz="451969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299241" algn="l" defTabSz="451969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559089" algn="l" defTabSz="451969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818937" algn="l" defTabSz="451969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078785" algn="l" defTabSz="451969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26" d="100"/>
          <a:sy n="26" d="100"/>
        </p:scale>
        <p:origin x="-1932" y="-54"/>
      </p:cViewPr>
      <p:guideLst>
        <p:guide orient="horz" pos="9936"/>
        <p:guide pos="144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9799958"/>
            <a:ext cx="38862000" cy="67621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7876520"/>
            <a:ext cx="32004000" cy="8061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5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1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7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39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29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59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818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07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E885-DAA2-4226-9707-8C84F10B726D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DA75-D56E-4F3A-8EF0-5C4DE1994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E885-DAA2-4226-9707-8C84F10B726D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DA75-D56E-4F3A-8EF0-5C4DE1994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2362815" y="5812792"/>
            <a:ext cx="53490810" cy="1238138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90375" y="5812792"/>
            <a:ext cx="159710440" cy="1238138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E885-DAA2-4226-9707-8C84F10B726D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DA75-D56E-4F3A-8EF0-5C4DE1994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E885-DAA2-4226-9707-8C84F10B726D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DA75-D56E-4F3A-8EF0-5C4DE1994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5" y="20271743"/>
            <a:ext cx="38862000" cy="6265545"/>
          </a:xfrm>
        </p:spPr>
        <p:txBody>
          <a:bodyPr anchor="t"/>
          <a:lstStyle>
            <a:lvl1pPr algn="l">
              <a:defRPr sz="19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5" y="13370882"/>
            <a:ext cx="38862000" cy="6900860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59848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19696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79544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9039393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299241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559089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818937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8078785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E885-DAA2-4226-9707-8C84F10B726D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DA75-D56E-4F3A-8EF0-5C4DE1994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90378" y="33861698"/>
            <a:ext cx="106600625" cy="95764985"/>
          </a:xfrm>
        </p:spPr>
        <p:txBody>
          <a:bodyPr/>
          <a:lstStyle>
            <a:lvl1pPr>
              <a:defRPr sz="138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253003" y="33861698"/>
            <a:ext cx="106600625" cy="95764985"/>
          </a:xfrm>
        </p:spPr>
        <p:txBody>
          <a:bodyPr/>
          <a:lstStyle>
            <a:lvl1pPr>
              <a:defRPr sz="138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E885-DAA2-4226-9707-8C84F10B726D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DA75-D56E-4F3A-8EF0-5C4DE1994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263335"/>
            <a:ext cx="41148000" cy="5257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061521"/>
            <a:ext cx="20200940" cy="2942905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59848" indent="0">
              <a:buNone/>
              <a:defRPr sz="9900" b="1"/>
            </a:lvl2pPr>
            <a:lvl3pPr marL="4519696" indent="0">
              <a:buNone/>
              <a:defRPr sz="8900" b="1"/>
            </a:lvl3pPr>
            <a:lvl4pPr marL="6779544" indent="0">
              <a:buNone/>
              <a:defRPr sz="7900" b="1"/>
            </a:lvl4pPr>
            <a:lvl5pPr marL="9039393" indent="0">
              <a:buNone/>
              <a:defRPr sz="7900" b="1"/>
            </a:lvl5pPr>
            <a:lvl6pPr marL="11299241" indent="0">
              <a:buNone/>
              <a:defRPr sz="7900" b="1"/>
            </a:lvl6pPr>
            <a:lvl7pPr marL="13559089" indent="0">
              <a:buNone/>
              <a:defRPr sz="7900" b="1"/>
            </a:lvl7pPr>
            <a:lvl8pPr marL="15818937" indent="0">
              <a:buNone/>
              <a:defRPr sz="7900" b="1"/>
            </a:lvl8pPr>
            <a:lvl9pPr marL="18078785" indent="0">
              <a:buNone/>
              <a:defRPr sz="7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004426"/>
            <a:ext cx="20200940" cy="18175925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8" y="7061521"/>
            <a:ext cx="20208875" cy="2942905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59848" indent="0">
              <a:buNone/>
              <a:defRPr sz="9900" b="1"/>
            </a:lvl2pPr>
            <a:lvl3pPr marL="4519696" indent="0">
              <a:buNone/>
              <a:defRPr sz="8900" b="1"/>
            </a:lvl3pPr>
            <a:lvl4pPr marL="6779544" indent="0">
              <a:buNone/>
              <a:defRPr sz="7900" b="1"/>
            </a:lvl4pPr>
            <a:lvl5pPr marL="9039393" indent="0">
              <a:buNone/>
              <a:defRPr sz="7900" b="1"/>
            </a:lvl5pPr>
            <a:lvl6pPr marL="11299241" indent="0">
              <a:buNone/>
              <a:defRPr sz="7900" b="1"/>
            </a:lvl6pPr>
            <a:lvl7pPr marL="13559089" indent="0">
              <a:buNone/>
              <a:defRPr sz="7900" b="1"/>
            </a:lvl7pPr>
            <a:lvl8pPr marL="15818937" indent="0">
              <a:buNone/>
              <a:defRPr sz="7900" b="1"/>
            </a:lvl8pPr>
            <a:lvl9pPr marL="18078785" indent="0">
              <a:buNone/>
              <a:defRPr sz="7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8" y="10004426"/>
            <a:ext cx="20208875" cy="18175925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E885-DAA2-4226-9707-8C84F10B726D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DA75-D56E-4F3A-8EF0-5C4DE1994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E885-DAA2-4226-9707-8C84F10B726D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DA75-D56E-4F3A-8EF0-5C4DE1994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E885-DAA2-4226-9707-8C84F10B726D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DA75-D56E-4F3A-8EF0-5C4DE1994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2" y="1256030"/>
            <a:ext cx="15041565" cy="5345430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256032"/>
            <a:ext cx="25558750" cy="26924320"/>
          </a:xfrm>
        </p:spPr>
        <p:txBody>
          <a:bodyPr/>
          <a:lstStyle>
            <a:lvl1pPr>
              <a:defRPr sz="15800"/>
            </a:lvl1pPr>
            <a:lvl2pPr>
              <a:defRPr sz="13800"/>
            </a:lvl2pPr>
            <a:lvl3pPr>
              <a:defRPr sz="11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2" y="6601462"/>
            <a:ext cx="15041565" cy="21578890"/>
          </a:xfrm>
        </p:spPr>
        <p:txBody>
          <a:bodyPr/>
          <a:lstStyle>
            <a:lvl1pPr marL="0" indent="0">
              <a:buNone/>
              <a:defRPr sz="6900"/>
            </a:lvl1pPr>
            <a:lvl2pPr marL="2259848" indent="0">
              <a:buNone/>
              <a:defRPr sz="5900"/>
            </a:lvl2pPr>
            <a:lvl3pPr marL="4519696" indent="0">
              <a:buNone/>
              <a:defRPr sz="4900"/>
            </a:lvl3pPr>
            <a:lvl4pPr marL="6779544" indent="0">
              <a:buNone/>
              <a:defRPr sz="4400"/>
            </a:lvl4pPr>
            <a:lvl5pPr marL="9039393" indent="0">
              <a:buNone/>
              <a:defRPr sz="4400"/>
            </a:lvl5pPr>
            <a:lvl6pPr marL="11299241" indent="0">
              <a:buNone/>
              <a:defRPr sz="4400"/>
            </a:lvl6pPr>
            <a:lvl7pPr marL="13559089" indent="0">
              <a:buNone/>
              <a:defRPr sz="4400"/>
            </a:lvl7pPr>
            <a:lvl8pPr marL="15818937" indent="0">
              <a:buNone/>
              <a:defRPr sz="4400"/>
            </a:lvl8pPr>
            <a:lvl9pPr marL="18078785" indent="0">
              <a:buNone/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E885-DAA2-4226-9707-8C84F10B726D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DA75-D56E-4F3A-8EF0-5C4DE1994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0" y="22082761"/>
            <a:ext cx="27432000" cy="2606995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0" y="2818765"/>
            <a:ext cx="27432000" cy="18928080"/>
          </a:xfrm>
        </p:spPr>
        <p:txBody>
          <a:bodyPr/>
          <a:lstStyle>
            <a:lvl1pPr marL="0" indent="0">
              <a:buNone/>
              <a:defRPr sz="15800"/>
            </a:lvl1pPr>
            <a:lvl2pPr marL="2259848" indent="0">
              <a:buNone/>
              <a:defRPr sz="13800"/>
            </a:lvl2pPr>
            <a:lvl3pPr marL="4519696" indent="0">
              <a:buNone/>
              <a:defRPr sz="11900"/>
            </a:lvl3pPr>
            <a:lvl4pPr marL="6779544" indent="0">
              <a:buNone/>
              <a:defRPr sz="9900"/>
            </a:lvl4pPr>
            <a:lvl5pPr marL="9039393" indent="0">
              <a:buNone/>
              <a:defRPr sz="9900"/>
            </a:lvl5pPr>
            <a:lvl6pPr marL="11299241" indent="0">
              <a:buNone/>
              <a:defRPr sz="9900"/>
            </a:lvl6pPr>
            <a:lvl7pPr marL="13559089" indent="0">
              <a:buNone/>
              <a:defRPr sz="9900"/>
            </a:lvl7pPr>
            <a:lvl8pPr marL="15818937" indent="0">
              <a:buNone/>
              <a:defRPr sz="9900"/>
            </a:lvl8pPr>
            <a:lvl9pPr marL="18078785" indent="0">
              <a:buNone/>
              <a:defRPr sz="9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0" y="24689756"/>
            <a:ext cx="27432000" cy="3702365"/>
          </a:xfrm>
        </p:spPr>
        <p:txBody>
          <a:bodyPr/>
          <a:lstStyle>
            <a:lvl1pPr marL="0" indent="0">
              <a:buNone/>
              <a:defRPr sz="6900"/>
            </a:lvl1pPr>
            <a:lvl2pPr marL="2259848" indent="0">
              <a:buNone/>
              <a:defRPr sz="5900"/>
            </a:lvl2pPr>
            <a:lvl3pPr marL="4519696" indent="0">
              <a:buNone/>
              <a:defRPr sz="4900"/>
            </a:lvl3pPr>
            <a:lvl4pPr marL="6779544" indent="0">
              <a:buNone/>
              <a:defRPr sz="4400"/>
            </a:lvl4pPr>
            <a:lvl5pPr marL="9039393" indent="0">
              <a:buNone/>
              <a:defRPr sz="4400"/>
            </a:lvl5pPr>
            <a:lvl6pPr marL="11299241" indent="0">
              <a:buNone/>
              <a:defRPr sz="4400"/>
            </a:lvl6pPr>
            <a:lvl7pPr marL="13559089" indent="0">
              <a:buNone/>
              <a:defRPr sz="4400"/>
            </a:lvl7pPr>
            <a:lvl8pPr marL="15818937" indent="0">
              <a:buNone/>
              <a:defRPr sz="4400"/>
            </a:lvl8pPr>
            <a:lvl9pPr marL="18078785" indent="0">
              <a:buNone/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E885-DAA2-4226-9707-8C84F10B726D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DA75-D56E-4F3A-8EF0-5C4DE1994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1263335"/>
            <a:ext cx="41148000" cy="5257800"/>
          </a:xfrm>
          <a:prstGeom prst="rect">
            <a:avLst/>
          </a:prstGeom>
        </p:spPr>
        <p:txBody>
          <a:bodyPr vert="horz" lIns="451970" tIns="225985" rIns="451970" bIns="2259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0922"/>
            <a:ext cx="41148000" cy="20819430"/>
          </a:xfrm>
          <a:prstGeom prst="rect">
            <a:avLst/>
          </a:prstGeom>
        </p:spPr>
        <p:txBody>
          <a:bodyPr vert="horz" lIns="451970" tIns="225985" rIns="451970" bIns="2259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29239213"/>
            <a:ext cx="10668000" cy="1679575"/>
          </a:xfrm>
          <a:prstGeom prst="rect">
            <a:avLst/>
          </a:prstGeom>
        </p:spPr>
        <p:txBody>
          <a:bodyPr vert="horz" lIns="451970" tIns="225985" rIns="451970" bIns="225985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9E885-DAA2-4226-9707-8C84F10B726D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29239213"/>
            <a:ext cx="14478000" cy="1679575"/>
          </a:xfrm>
          <a:prstGeom prst="rect">
            <a:avLst/>
          </a:prstGeom>
        </p:spPr>
        <p:txBody>
          <a:bodyPr vert="horz" lIns="451970" tIns="225985" rIns="451970" bIns="225985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29239213"/>
            <a:ext cx="10668000" cy="1679575"/>
          </a:xfrm>
          <a:prstGeom prst="rect">
            <a:avLst/>
          </a:prstGeom>
        </p:spPr>
        <p:txBody>
          <a:bodyPr vert="horz" lIns="451970" tIns="225985" rIns="451970" bIns="225985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CDA75-D56E-4F3A-8EF0-5C4DE1994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19696" rtl="0" eaLnBrk="1" latinLnBrk="0" hangingPunct="1">
        <a:spcBef>
          <a:spcPct val="0"/>
        </a:spcBef>
        <a:buNone/>
        <a:defRPr sz="2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4886" indent="-1694886" algn="l" defTabSz="4519696" rtl="0" eaLnBrk="1" latinLnBrk="0" hangingPunct="1">
        <a:spcBef>
          <a:spcPct val="20000"/>
        </a:spcBef>
        <a:buFont typeface="Arial" pitchFamily="34" charset="0"/>
        <a:buChar char="•"/>
        <a:defRPr sz="15800" kern="1200">
          <a:solidFill>
            <a:schemeClr val="tx1"/>
          </a:solidFill>
          <a:latin typeface="+mn-lt"/>
          <a:ea typeface="+mn-ea"/>
          <a:cs typeface="+mn-cs"/>
        </a:defRPr>
      </a:lvl1pPr>
      <a:lvl2pPr marL="3672253" indent="-1412405" algn="l" defTabSz="4519696" rtl="0" eaLnBrk="1" latinLnBrk="0" hangingPunct="1">
        <a:spcBef>
          <a:spcPct val="20000"/>
        </a:spcBef>
        <a:buFont typeface="Arial" pitchFamily="34" charset="0"/>
        <a:buChar char="–"/>
        <a:defRPr sz="13800" kern="1200">
          <a:solidFill>
            <a:schemeClr val="tx1"/>
          </a:solidFill>
          <a:latin typeface="+mn-lt"/>
          <a:ea typeface="+mn-ea"/>
          <a:cs typeface="+mn-cs"/>
        </a:defRPr>
      </a:lvl2pPr>
      <a:lvl3pPr marL="5649620" indent="-1129924" algn="l" defTabSz="4519696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7909469" indent="-1129924" algn="l" defTabSz="4519696" rtl="0" eaLnBrk="1" latinLnBrk="0" hangingPunct="1">
        <a:spcBef>
          <a:spcPct val="20000"/>
        </a:spcBef>
        <a:buFont typeface="Arial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169317" indent="-1129924" algn="l" defTabSz="4519696" rtl="0" eaLnBrk="1" latinLnBrk="0" hangingPunct="1">
        <a:spcBef>
          <a:spcPct val="20000"/>
        </a:spcBef>
        <a:buFont typeface="Arial" pitchFamily="34" charset="0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9165" indent="-1129924" algn="l" defTabSz="4519696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689013" indent="-1129924" algn="l" defTabSz="4519696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6948861" indent="-1129924" algn="l" defTabSz="4519696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8709" indent="-1129924" algn="l" defTabSz="4519696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1969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59848" algn="l" defTabSz="451969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19696" algn="l" defTabSz="451969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779544" algn="l" defTabSz="451969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39393" algn="l" defTabSz="451969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99241" algn="l" defTabSz="451969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59089" algn="l" defTabSz="451969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8937" algn="l" defTabSz="451969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078785" algn="l" defTabSz="451969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package" Target="../embeddings/Microsoft_Office_PowerPoint_2007_Presentation1.pptx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3600" y="838200"/>
            <a:ext cx="32613600" cy="2743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7200" b="1" dirty="0" smtClean="0"/>
              <a:t>Ecological Risk Assessment </a:t>
            </a:r>
            <a:r>
              <a:rPr lang="en-US" sz="7200" b="1" dirty="0" smtClean="0"/>
              <a:t>of </a:t>
            </a:r>
            <a:r>
              <a:rPr lang="en-US" sz="7200" b="1" dirty="0" err="1" smtClean="0"/>
              <a:t>Switchgrass</a:t>
            </a:r>
            <a:r>
              <a:rPr lang="en-US" sz="7200" b="1" dirty="0" smtClean="0"/>
              <a:t> (</a:t>
            </a:r>
            <a:r>
              <a:rPr lang="en-US" sz="7200" b="1" i="1" dirty="0" err="1" smtClean="0"/>
              <a:t>Panicum</a:t>
            </a:r>
            <a:r>
              <a:rPr lang="en-US" sz="7200" b="1" i="1" dirty="0" smtClean="0"/>
              <a:t> </a:t>
            </a:r>
            <a:r>
              <a:rPr lang="en-US" sz="7200" b="1" i="1" dirty="0" err="1" smtClean="0"/>
              <a:t>virgatum</a:t>
            </a:r>
            <a:r>
              <a:rPr lang="en-US" sz="7200" b="1" dirty="0" smtClean="0"/>
              <a:t>) in </a:t>
            </a:r>
            <a:r>
              <a:rPr lang="en-US" sz="7200" b="1" dirty="0" smtClean="0"/>
              <a:t>Connecticut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sz="8000" dirty="0"/>
              <a:t/>
            </a:r>
            <a:br>
              <a:rPr lang="en-US" sz="8000" dirty="0"/>
            </a:br>
            <a:endParaRPr lang="en-US" sz="8000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8600"/>
            <a:ext cx="41830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38200" y="762000"/>
            <a:ext cx="51816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403800" y="5715000"/>
          <a:ext cx="14935200" cy="11200103"/>
        </p:xfrm>
        <a:graphic>
          <a:graphicData uri="http://schemas.openxmlformats.org/presentationml/2006/ole">
            <p:oleObj spid="_x0000_s1027" name="Presentation" r:id="rId5" imgW="4570544" imgH="3427541" progId="PowerPoint.Show.12">
              <p:embed/>
            </p:oleObj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0" y="6121536"/>
            <a:ext cx="14478000" cy="962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62000" y="14020800"/>
            <a:ext cx="13716000" cy="9941183"/>
          </a:xfrm>
          <a:prstGeom prst="rect">
            <a:avLst/>
          </a:prstGeom>
          <a:ln w="1524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A review of published floras and approximately 2000 herbarium specimens at the University of Connecticut and Yale University revealed ten species of </a:t>
            </a:r>
            <a:r>
              <a:rPr lang="en-US" sz="3200" i="1" dirty="0" err="1" smtClean="0"/>
              <a:t>Panicum</a:t>
            </a:r>
            <a:r>
              <a:rPr lang="en-US" sz="3200" dirty="0" smtClean="0"/>
              <a:t> in Connecticut (Table 1). The study of herbarium specimens provided preliminary information about the geographical distribution of </a:t>
            </a:r>
            <a:r>
              <a:rPr lang="en-US" sz="3200" dirty="0" err="1" smtClean="0"/>
              <a:t>switchgrass</a:t>
            </a:r>
            <a:r>
              <a:rPr lang="en-US" sz="3200" dirty="0" smtClean="0"/>
              <a:t> and its relatives. Nine of the ten </a:t>
            </a:r>
            <a:r>
              <a:rPr lang="en-US" sz="3200" i="1" dirty="0" err="1" smtClean="0"/>
              <a:t>Panicum</a:t>
            </a:r>
            <a:r>
              <a:rPr lang="en-US" sz="3200" i="1" dirty="0" smtClean="0"/>
              <a:t> </a:t>
            </a:r>
            <a:r>
              <a:rPr lang="en-US" sz="3200" dirty="0" smtClean="0"/>
              <a:t>are native, with </a:t>
            </a:r>
            <a:r>
              <a:rPr lang="en-US" sz="3200" i="1" dirty="0" smtClean="0"/>
              <a:t>P. </a:t>
            </a:r>
            <a:r>
              <a:rPr lang="en-US" sz="3200" i="1" dirty="0" err="1" smtClean="0"/>
              <a:t>miliaceum</a:t>
            </a:r>
            <a:r>
              <a:rPr lang="en-US" sz="3200" dirty="0" smtClean="0"/>
              <a:t> introduced from China. Four </a:t>
            </a:r>
            <a:r>
              <a:rPr lang="en-US" sz="3200" i="1" dirty="0" err="1" smtClean="0"/>
              <a:t>Panicum</a:t>
            </a:r>
            <a:r>
              <a:rPr lang="en-US" sz="3200" dirty="0" smtClean="0"/>
              <a:t> species are listed as threatened or of special concern in New England states.   New England's </a:t>
            </a:r>
            <a:r>
              <a:rPr lang="en-US" sz="3200" i="1" dirty="0" err="1" smtClean="0"/>
              <a:t>Panicum</a:t>
            </a:r>
            <a:r>
              <a:rPr lang="en-US" sz="3200" dirty="0" smtClean="0"/>
              <a:t> species flower during roughly the same period from July-September (Figure </a:t>
            </a:r>
            <a:r>
              <a:rPr lang="en-US" sz="3200" dirty="0" smtClean="0"/>
              <a:t>2). </a:t>
            </a:r>
            <a:r>
              <a:rPr lang="en-US" sz="3200" dirty="0" smtClean="0"/>
              <a:t>The potential for hybridization (gene flow) between these ten </a:t>
            </a:r>
            <a:r>
              <a:rPr lang="en-US" sz="3200" i="1" dirty="0" err="1" smtClean="0"/>
              <a:t>Panicum</a:t>
            </a:r>
            <a:r>
              <a:rPr lang="en-US" sz="3200" dirty="0" smtClean="0"/>
              <a:t> species is unknown.  However, the complete picture of gene flow may be even more complex due to the genus </a:t>
            </a:r>
            <a:r>
              <a:rPr lang="en-US" sz="3200" i="1" dirty="0" err="1" smtClean="0"/>
              <a:t>Dichanthelium</a:t>
            </a:r>
            <a:r>
              <a:rPr lang="en-US" sz="3200" dirty="0" smtClean="0"/>
              <a:t>. Grasses in the </a:t>
            </a:r>
            <a:r>
              <a:rPr lang="en-US" sz="3200" i="1" dirty="0" err="1" smtClean="0"/>
              <a:t>Dichanthelium</a:t>
            </a:r>
            <a:r>
              <a:rPr lang="en-US" sz="3200" dirty="0" smtClean="0"/>
              <a:t> genus were previously classified as a sub-genus of </a:t>
            </a:r>
            <a:r>
              <a:rPr lang="en-US" sz="3200" i="1" dirty="0" err="1" smtClean="0"/>
              <a:t>Panicum</a:t>
            </a:r>
            <a:r>
              <a:rPr lang="en-US" sz="3200" i="1" dirty="0" smtClean="0"/>
              <a:t>,</a:t>
            </a:r>
            <a:r>
              <a:rPr lang="en-US" sz="3200" dirty="0" smtClean="0"/>
              <a:t> but they are now recognized as a separate genus. Research shows that there are twenty-two </a:t>
            </a:r>
            <a:r>
              <a:rPr lang="en-US" sz="3200" i="1" dirty="0" err="1" smtClean="0"/>
              <a:t>Dichanthelium</a:t>
            </a:r>
            <a:r>
              <a:rPr lang="en-US" sz="3200" dirty="0" smtClean="0"/>
              <a:t> species in Connecticut and these plants exhibit a complex pattern of flowering that will affect the potential for gene flow between genera (Figure </a:t>
            </a:r>
            <a:r>
              <a:rPr lang="en-US" sz="3200" dirty="0" smtClean="0"/>
              <a:t>2). </a:t>
            </a:r>
            <a:r>
              <a:rPr lang="en-US" sz="3200" i="1" dirty="0" err="1" smtClean="0"/>
              <a:t>Dichanthelium</a:t>
            </a:r>
            <a:r>
              <a:rPr lang="en-US" sz="3200" dirty="0" smtClean="0"/>
              <a:t> has two flowering periods. The primary flowering period is characterized by open pollination and occurs during the spring and early summer. The second flowering period is characterized by </a:t>
            </a:r>
            <a:r>
              <a:rPr lang="en-US" sz="3200" dirty="0" err="1" smtClean="0"/>
              <a:t>cleistogamous</a:t>
            </a:r>
            <a:r>
              <a:rPr lang="en-US" sz="3200" dirty="0" smtClean="0"/>
              <a:t> flowers, which are generally enclosed in sheaths and unlikely to form hybrids. At present, there is no direct evidence regarding the potential for gene flow between </a:t>
            </a:r>
            <a:r>
              <a:rPr lang="en-US" sz="3200" dirty="0" err="1" smtClean="0"/>
              <a:t>switchgrass</a:t>
            </a:r>
            <a:r>
              <a:rPr lang="en-US" sz="3200" dirty="0" smtClean="0"/>
              <a:t> and </a:t>
            </a:r>
            <a:r>
              <a:rPr lang="en-US" sz="3200" i="1" dirty="0" err="1" smtClean="0"/>
              <a:t>Dichanthelium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2842200" y="12725400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5450800" y="15087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www.envisioninggreen.com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5087600" y="17754600"/>
          <a:ext cx="14554201" cy="13379651"/>
        </p:xfrm>
        <a:graphic>
          <a:graphicData uri="http://schemas.openxmlformats.org/drawingml/2006/table">
            <a:tbl>
              <a:tblPr/>
              <a:tblGrid>
                <a:gridCol w="3351128"/>
                <a:gridCol w="2719958"/>
                <a:gridCol w="2148231"/>
                <a:gridCol w="2148231"/>
                <a:gridCol w="2615490"/>
                <a:gridCol w="1571163"/>
              </a:tblGrid>
              <a:tr h="1665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Panicum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species in Connecticut 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Common Name(s)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Native in CT?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CT Distribution (%Towns)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Hybridization</a:t>
                      </a:r>
                    </a:p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w/ </a:t>
                      </a:r>
                      <a:r>
                        <a:rPr lang="en-US" sz="28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P. </a:t>
                      </a:r>
                      <a:r>
                        <a:rPr lang="en-US" sz="2800" b="1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virgatum</a:t>
                      </a:r>
                      <a:r>
                        <a:rPr lang="en-US" sz="28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listed species?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2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en-US" sz="28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virgatum</a:t>
                      </a:r>
                      <a:r>
                        <a:rPr lang="en-US" sz="2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Switch Grass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Native 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779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P. </a:t>
                      </a:r>
                      <a:r>
                        <a:rPr lang="en-US" sz="28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miliaceum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Proso Millet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Introduced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Unknown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2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P.capillare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Witchgrass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Native 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Hybridizes with </a:t>
                      </a:r>
                      <a:r>
                        <a:rPr lang="en-US" sz="28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P.philadelphicum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165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P. </a:t>
                      </a:r>
                      <a:r>
                        <a:rPr lang="en-US" sz="28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philadelphicum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Philadelphia Witchgrass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Native 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Hybridizes with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P.</a:t>
                      </a:r>
                      <a:r>
                        <a:rPr lang="en-US" sz="2800" b="0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capillare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2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en-US" sz="28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dichotomiflorum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Fall Panicum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Native 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Unknown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9385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P. </a:t>
                      </a:r>
                      <a:r>
                        <a:rPr lang="en-US" sz="28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amarum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Bitter Beachgrass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Native 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Intergrades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with </a:t>
                      </a:r>
                      <a:r>
                        <a:rPr lang="en-US" sz="2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P. </a:t>
                      </a:r>
                      <a:r>
                        <a:rPr lang="en-US" sz="28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virgatum</a:t>
                      </a:r>
                      <a:r>
                        <a:rPr lang="en-US" sz="2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P. </a:t>
                      </a:r>
                      <a:r>
                        <a:rPr lang="en-US" sz="28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rigidulum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Redtop Panicum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Native 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Unknown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CT,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MA,NY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665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P. </a:t>
                      </a:r>
                      <a:r>
                        <a:rPr lang="en-US" sz="28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anceps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Beaked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Panicgrass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Native 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herbarium specimens 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Unknown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P. </a:t>
                      </a:r>
                      <a:r>
                        <a:rPr lang="en-US" sz="28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verrucosum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Warty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Panicgrass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Native 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Unknown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665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P. flexile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Wiry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Witchgrass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Native 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herbarium specimens </a:t>
                      </a: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Unknown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30403800" y="6096000"/>
            <a:ext cx="14554200" cy="9677400"/>
          </a:xfrm>
          <a:prstGeom prst="rect">
            <a:avLst/>
          </a:prstGeom>
          <a:noFill/>
          <a:ln w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600" y="6096000"/>
            <a:ext cx="13944600" cy="5509200"/>
          </a:xfrm>
          <a:prstGeom prst="rect">
            <a:avLst/>
          </a:prstGeom>
          <a:ln w="1524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A native of North America, </a:t>
            </a:r>
            <a:r>
              <a:rPr lang="en-US" sz="3200" dirty="0" err="1"/>
              <a:t>switchgrass</a:t>
            </a:r>
            <a:r>
              <a:rPr lang="en-US" sz="3200" dirty="0"/>
              <a:t> (</a:t>
            </a:r>
            <a:r>
              <a:rPr lang="en-US" sz="3200" i="1" dirty="0" err="1"/>
              <a:t>Panicum</a:t>
            </a:r>
            <a:r>
              <a:rPr lang="en-US" sz="3200" i="1" dirty="0"/>
              <a:t> </a:t>
            </a:r>
            <a:r>
              <a:rPr lang="en-US" sz="3200" i="1" dirty="0" err="1"/>
              <a:t>virgatum</a:t>
            </a:r>
            <a:r>
              <a:rPr lang="en-US" sz="3200" i="1" dirty="0" smtClean="0"/>
              <a:t>)</a:t>
            </a:r>
            <a:r>
              <a:rPr lang="en-US" sz="3200" dirty="0" smtClean="0"/>
              <a:t> </a:t>
            </a:r>
            <a:r>
              <a:rPr lang="en-US" sz="3200" dirty="0" smtClean="0"/>
              <a:t>is </a:t>
            </a:r>
            <a:r>
              <a:rPr lang="en-US" sz="3200" dirty="0"/>
              <a:t>a hardy rhizomatous </a:t>
            </a:r>
            <a:r>
              <a:rPr lang="en-US" sz="3200" dirty="0" smtClean="0"/>
              <a:t>perennial with an expansive range. The </a:t>
            </a:r>
            <a:r>
              <a:rPr lang="en-US" sz="3200" dirty="0"/>
              <a:t>U.S. Department of </a:t>
            </a:r>
            <a:r>
              <a:rPr lang="en-US" sz="3200" dirty="0" smtClean="0"/>
              <a:t>Energy </a:t>
            </a:r>
            <a:r>
              <a:rPr lang="en-US" sz="3200" dirty="0"/>
              <a:t>has identified </a:t>
            </a:r>
            <a:r>
              <a:rPr lang="en-US" sz="3200" dirty="0" err="1"/>
              <a:t>switchgrass</a:t>
            </a:r>
            <a:r>
              <a:rPr lang="en-US" sz="3200" dirty="0"/>
              <a:t> as a promising </a:t>
            </a:r>
            <a:r>
              <a:rPr lang="en-US" sz="3200" dirty="0" err="1"/>
              <a:t>biofuel</a:t>
            </a:r>
            <a:r>
              <a:rPr lang="en-US" sz="3200" dirty="0"/>
              <a:t> crop </a:t>
            </a:r>
            <a:r>
              <a:rPr lang="en-US" sz="3200" dirty="0" smtClean="0"/>
              <a:t>for low-input agriculture and marginal </a:t>
            </a:r>
            <a:r>
              <a:rPr lang="en-US" sz="3200" dirty="0" smtClean="0"/>
              <a:t>lands (Fig. 1). </a:t>
            </a:r>
            <a:r>
              <a:rPr lang="en-US" sz="3200" dirty="0" smtClean="0"/>
              <a:t>This has prompted research on improvement through genetic </a:t>
            </a:r>
            <a:r>
              <a:rPr lang="en-US" sz="3200" dirty="0"/>
              <a:t>modification (GM).  Before </a:t>
            </a:r>
            <a:r>
              <a:rPr lang="en-US" sz="3200" dirty="0" smtClean="0"/>
              <a:t>any new </a:t>
            </a:r>
            <a:r>
              <a:rPr lang="en-US" sz="3200" dirty="0"/>
              <a:t>GM </a:t>
            </a:r>
            <a:r>
              <a:rPr lang="en-US" sz="3200" dirty="0" smtClean="0"/>
              <a:t>crop </a:t>
            </a:r>
            <a:r>
              <a:rPr lang="en-US" sz="3200" dirty="0"/>
              <a:t>can be </a:t>
            </a:r>
            <a:r>
              <a:rPr lang="en-US" sz="3200" dirty="0" smtClean="0"/>
              <a:t>released, </a:t>
            </a:r>
            <a:r>
              <a:rPr lang="en-US" sz="3200" dirty="0"/>
              <a:t>regulators </a:t>
            </a:r>
            <a:r>
              <a:rPr lang="en-US" sz="3200" dirty="0" smtClean="0"/>
              <a:t>must evaluate not </a:t>
            </a:r>
            <a:r>
              <a:rPr lang="en-US" sz="3200" dirty="0"/>
              <a:t>only </a:t>
            </a:r>
            <a:r>
              <a:rPr lang="en-US" sz="3200" dirty="0" smtClean="0"/>
              <a:t>the </a:t>
            </a:r>
            <a:r>
              <a:rPr lang="en-US" sz="3200" dirty="0"/>
              <a:t>modified </a:t>
            </a:r>
            <a:r>
              <a:rPr lang="en-US" sz="3200" dirty="0" smtClean="0"/>
              <a:t>plants, </a:t>
            </a:r>
            <a:r>
              <a:rPr lang="en-US" sz="3200" dirty="0"/>
              <a:t>but also </a:t>
            </a:r>
            <a:r>
              <a:rPr lang="en-US" sz="3200" dirty="0" smtClean="0"/>
              <a:t>potential negative impacts to </a:t>
            </a:r>
            <a:r>
              <a:rPr lang="en-US" sz="3200" dirty="0"/>
              <a:t>the </a:t>
            </a:r>
            <a:r>
              <a:rPr lang="en-US" sz="3200" dirty="0" smtClean="0"/>
              <a:t>environment.  For example, hybridization between closely-related species </a:t>
            </a:r>
            <a:r>
              <a:rPr lang="en-US" sz="3200" dirty="0"/>
              <a:t>could result in the transfer of GM traits to </a:t>
            </a:r>
            <a:r>
              <a:rPr lang="en-US" sz="3200" dirty="0" smtClean="0"/>
              <a:t>relatives (gene flow) creating new weeds or </a:t>
            </a:r>
            <a:r>
              <a:rPr lang="en-US" sz="3200" dirty="0" err="1" smtClean="0"/>
              <a:t>invasives</a:t>
            </a:r>
            <a:r>
              <a:rPr lang="en-US" sz="3200" dirty="0" smtClean="0"/>
              <a:t>. The objective of this research program is to assess the potential for gene flow and ecological risks from the future release of GM </a:t>
            </a:r>
            <a:r>
              <a:rPr lang="en-US" sz="3200" dirty="0" err="1" smtClean="0"/>
              <a:t>switchgrasses</a:t>
            </a:r>
            <a:r>
              <a:rPr lang="en-US" sz="3200" dirty="0" smtClean="0"/>
              <a:t> in New England.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4876800" y="4724400"/>
            <a:ext cx="952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0" y="26136600"/>
            <a:ext cx="13716000" cy="5016758"/>
          </a:xfrm>
          <a:prstGeom prst="rect">
            <a:avLst/>
          </a:prstGeom>
          <a:noFill/>
          <a:ln w="152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These results support future projects including a botanical survey that will characterize the biogeography of </a:t>
            </a:r>
            <a:r>
              <a:rPr lang="en-US" sz="3200" dirty="0" err="1" smtClean="0"/>
              <a:t>switchgrass</a:t>
            </a:r>
            <a:r>
              <a:rPr lang="en-US" sz="3200" dirty="0" smtClean="0"/>
              <a:t> and its relatives.  The botanical survey will also describe the plant communities associated with </a:t>
            </a:r>
            <a:r>
              <a:rPr lang="en-US" sz="3200" i="1" dirty="0" err="1" smtClean="0"/>
              <a:t>Panicum</a:t>
            </a:r>
            <a:r>
              <a:rPr lang="en-US" sz="3200" i="1" dirty="0" smtClean="0"/>
              <a:t> </a:t>
            </a:r>
            <a:r>
              <a:rPr lang="en-US" sz="3200" dirty="0" smtClean="0"/>
              <a:t>and </a:t>
            </a:r>
            <a:r>
              <a:rPr lang="en-US" sz="3200" i="1" dirty="0" err="1" smtClean="0"/>
              <a:t>Dichanthelium</a:t>
            </a:r>
            <a:r>
              <a:rPr lang="en-US" sz="3200" dirty="0" smtClean="0"/>
              <a:t> and their relationship with environmental gradients, such as salt exposure, site disturbance, and canopy cover. Because these grasses can be difficult to </a:t>
            </a:r>
            <a:r>
              <a:rPr lang="en-US" sz="3200" dirty="0" smtClean="0"/>
              <a:t>identify, </a:t>
            </a:r>
            <a:r>
              <a:rPr lang="en-US" sz="3200" dirty="0" smtClean="0"/>
              <a:t>a field guide to the genera will be </a:t>
            </a:r>
            <a:r>
              <a:rPr lang="en-US" sz="3200" dirty="0" smtClean="0"/>
              <a:t>produced. Figure 3 shows a comparison of </a:t>
            </a:r>
            <a:r>
              <a:rPr lang="en-US" sz="3200" i="1" dirty="0" err="1" smtClean="0"/>
              <a:t>Panicum</a:t>
            </a:r>
            <a:r>
              <a:rPr lang="en-US" sz="3200" dirty="0" smtClean="0"/>
              <a:t> seeds and </a:t>
            </a:r>
            <a:r>
              <a:rPr lang="en-US" sz="3200" dirty="0" err="1" smtClean="0"/>
              <a:t>spikelets</a:t>
            </a:r>
            <a:r>
              <a:rPr lang="en-US" sz="3200" dirty="0" smtClean="0"/>
              <a:t>.</a:t>
            </a:r>
            <a:r>
              <a:rPr lang="en-US" sz="3200" dirty="0" smtClean="0"/>
              <a:t> </a:t>
            </a:r>
            <a:r>
              <a:rPr lang="en-US" sz="3200" dirty="0" smtClean="0"/>
              <a:t>A detailed understanding of </a:t>
            </a:r>
            <a:r>
              <a:rPr lang="en-US" sz="3200" dirty="0" err="1" smtClean="0"/>
              <a:t>switchgrass</a:t>
            </a:r>
            <a:r>
              <a:rPr lang="en-US" sz="3200" dirty="0" smtClean="0"/>
              <a:t> gene flow and biogeography will create a solid basis for ecological risk assessment for future GM </a:t>
            </a:r>
            <a:r>
              <a:rPr lang="en-US" sz="3200" dirty="0" err="1" smtClean="0"/>
              <a:t>switchgrasses</a:t>
            </a:r>
            <a:r>
              <a:rPr lang="en-US" sz="3200" dirty="0" smtClean="0"/>
              <a:t>.  This research is</a:t>
            </a:r>
            <a:r>
              <a:rPr lang="en-US" sz="3200" i="1" dirty="0" smtClean="0"/>
              <a:t> </a:t>
            </a:r>
            <a:r>
              <a:rPr lang="en-US" sz="3200" dirty="0" smtClean="0"/>
              <a:t>supported by a USDA Biotechnology Risk Assessment Grant and the University of Connecticut. 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0" y="12649200"/>
            <a:ext cx="1371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Distribution and Gene Flow  </a:t>
            </a:r>
            <a:endParaRPr lang="en-US" sz="72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24765000"/>
            <a:ext cx="1371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Future Work  </a:t>
            </a:r>
            <a:endParaRPr lang="en-US" sz="72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251400" y="4724400"/>
            <a:ext cx="1470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Figure </a:t>
            </a:r>
            <a:r>
              <a:rPr lang="en-US" sz="7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2: </a:t>
            </a:r>
            <a:r>
              <a:rPr lang="en-US" sz="7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Flowering </a:t>
            </a:r>
            <a:endParaRPr lang="en-US" sz="72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087600" y="16459200"/>
            <a:ext cx="1470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Table 1: </a:t>
            </a:r>
            <a:r>
              <a:rPr lang="en-US" sz="7200" b="1" i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Panicum</a:t>
            </a:r>
            <a:r>
              <a:rPr lang="en-US" sz="7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 New England</a:t>
            </a:r>
            <a:endParaRPr lang="en-US" sz="7200" dirty="0">
              <a:ln w="12700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327600" y="16459200"/>
            <a:ext cx="1485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Figure </a:t>
            </a:r>
            <a:r>
              <a:rPr lang="en-US" sz="7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3: </a:t>
            </a:r>
            <a:r>
              <a:rPr lang="en-US" sz="7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Identification </a:t>
            </a:r>
            <a:endParaRPr lang="en-US" sz="7200" dirty="0">
              <a:ln w="12700">
                <a:solidFill>
                  <a:srgbClr val="002060"/>
                </a:solidFill>
                <a:prstDash val="solid"/>
              </a:ln>
            </a:endParaRPr>
          </a:p>
        </p:txBody>
      </p:sp>
      <p:pic>
        <p:nvPicPr>
          <p:cNvPr id="36" name="Picture 35" descr="Panicum seed figur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08600" y="19050000"/>
            <a:ext cx="14370843" cy="10820400"/>
          </a:xfrm>
          <a:prstGeom prst="rect">
            <a:avLst/>
          </a:prstGeom>
        </p:spPr>
      </p:pic>
      <p:sp>
        <p:nvSpPr>
          <p:cNvPr id="38" name="Left Brace 37"/>
          <p:cNvSpPr/>
          <p:nvPr/>
        </p:nvSpPr>
        <p:spPr>
          <a:xfrm>
            <a:off x="31165800" y="25679400"/>
            <a:ext cx="228600" cy="2514600"/>
          </a:xfrm>
          <a:prstGeom prst="leftBrace">
            <a:avLst>
              <a:gd name="adj1" fmla="val 0"/>
              <a:gd name="adj2" fmla="val 48746"/>
            </a:avLst>
          </a:prstGeom>
          <a:noFill/>
          <a:ln w="73025" cmpd="sng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>
            <a:off x="30937200" y="20345400"/>
            <a:ext cx="228600" cy="4191000"/>
          </a:xfrm>
          <a:prstGeom prst="leftBrace">
            <a:avLst>
              <a:gd name="adj1" fmla="val 0"/>
              <a:gd name="adj2" fmla="val 48746"/>
            </a:avLst>
          </a:prstGeom>
          <a:noFill/>
          <a:ln w="73025" cmpd="sng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29324588" y="21424612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Spikelet</a:t>
            </a:r>
            <a:endParaRPr lang="en-US" sz="3200" b="1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29476988" y="25768012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Seed</a:t>
            </a:r>
            <a:endParaRPr lang="en-US" sz="3200" b="1" dirty="0"/>
          </a:p>
        </p:txBody>
      </p:sp>
      <p:sp>
        <p:nvSpPr>
          <p:cNvPr id="44" name="Rectangle 43"/>
          <p:cNvSpPr/>
          <p:nvPr/>
        </p:nvSpPr>
        <p:spPr>
          <a:xfrm rot="5400000">
            <a:off x="15735300" y="17183100"/>
            <a:ext cx="13411200" cy="14554200"/>
          </a:xfrm>
          <a:prstGeom prst="rect">
            <a:avLst/>
          </a:prstGeom>
          <a:noFill/>
          <a:ln w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5400000">
            <a:off x="31051500" y="17106900"/>
            <a:ext cx="13411200" cy="14706600"/>
          </a:xfrm>
          <a:prstGeom prst="rect">
            <a:avLst/>
          </a:prstGeom>
          <a:noFill/>
          <a:ln w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163800" y="47244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Figure </a:t>
            </a:r>
            <a:r>
              <a:rPr lang="en-US" sz="7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1: </a:t>
            </a:r>
            <a:r>
              <a:rPr lang="en-US" sz="7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Low Input </a:t>
            </a:r>
            <a:r>
              <a:rPr lang="en-US" sz="72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Biofuel</a:t>
            </a:r>
            <a:r>
              <a:rPr lang="en-US" sz="7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Crop? </a:t>
            </a:r>
            <a:endParaRPr lang="en-US" sz="7200" dirty="0">
              <a:ln w="12700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46" name="Rectangle 45"/>
          <p:cNvSpPr/>
          <p:nvPr/>
        </p:nvSpPr>
        <p:spPr>
          <a:xfrm rot="5400000">
            <a:off x="17602200" y="3657600"/>
            <a:ext cx="9677400" cy="14554200"/>
          </a:xfrm>
          <a:prstGeom prst="rect">
            <a:avLst/>
          </a:prstGeom>
          <a:noFill/>
          <a:ln w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96200" y="1752600"/>
            <a:ext cx="294132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Geoffrey </a:t>
            </a:r>
            <a:r>
              <a:rPr lang="en-US" sz="7200" dirty="0" err="1" smtClean="0"/>
              <a:t>Ecker</a:t>
            </a:r>
            <a:r>
              <a:rPr lang="en-US" sz="7200" dirty="0" smtClean="0"/>
              <a:t> and Carol Auer </a:t>
            </a:r>
            <a:br>
              <a:rPr lang="en-US" sz="7200" dirty="0" smtClean="0"/>
            </a:br>
            <a:r>
              <a:rPr lang="en-US" sz="7200" dirty="0" smtClean="0"/>
              <a:t>Department of Plant Science, University of Connecticut  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8730</TotalTime>
  <Words>458</Words>
  <Application>Microsoft Office PowerPoint</Application>
  <PresentationFormat>Custom</PresentationFormat>
  <Paragraphs>82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Presentation</vt:lpstr>
      <vt:lpstr>Ecological Risk Assessment of Switchgrass (Panicum virgatum) in Connecticut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</dc:creator>
  <cp:lastModifiedBy>Geoffrey</cp:lastModifiedBy>
  <cp:revision>202</cp:revision>
  <dcterms:created xsi:type="dcterms:W3CDTF">2009-02-25T15:56:36Z</dcterms:created>
  <dcterms:modified xsi:type="dcterms:W3CDTF">2009-03-23T20:49:15Z</dcterms:modified>
</cp:coreProperties>
</file>