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72" r:id="rId12"/>
    <p:sldId id="266" r:id="rId13"/>
    <p:sldId id="273" r:id="rId14"/>
    <p:sldId id="267" r:id="rId15"/>
    <p:sldId id="268" r:id="rId16"/>
    <p:sldId id="269" r:id="rId17"/>
    <p:sldId id="270" r:id="rId18"/>
    <p:sldId id="274" r:id="rId19"/>
    <p:sldId id="271" r:id="rId20"/>
    <p:sldId id="275"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25"/>
    <p:restoredTop sz="94688"/>
  </p:normalViewPr>
  <p:slideViewPr>
    <p:cSldViewPr snapToGrid="0" snapToObjects="1">
      <p:cViewPr varScale="1">
        <p:scale>
          <a:sx n="103" d="100"/>
          <a:sy n="103" d="100"/>
        </p:scale>
        <p:origin x="138"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920832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2590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381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54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82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160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890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8173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5656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7072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3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213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3388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1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8212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96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153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63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4156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53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016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marL="0" marR="0" lvl="0" indent="0" algn="r" rtl="0">
              <a:spcBef>
                <a:spcPts val="0"/>
              </a:spcBef>
              <a:buSzPct val="25000"/>
              <a:buNone/>
            </a:pPr>
            <a:fld id="{00000000-1234-1234-1234-123412341234}" type="slidenum">
              <a:rPr lang="en-US" sz="1200" b="0" i="0" u="none" strike="noStrike" cap="none" smtClean="0">
                <a:solidFill>
                  <a:schemeClr val="lt2"/>
                </a:solidFill>
                <a:latin typeface="Source Sans Pro"/>
                <a:ea typeface="Source Sans Pro"/>
                <a:cs typeface="Source Sans Pro"/>
                <a:sym typeface="Source Sans Pro"/>
              </a:rPr>
              <a:t>‹#›</a:t>
            </a:fld>
            <a:endParaRPr lang="en-US" sz="1200" b="0" i="0" u="none" strike="noStrike" cap="none">
              <a:solidFill>
                <a:schemeClr val="lt2"/>
              </a:solidFill>
              <a:latin typeface="Source Sans Pro"/>
              <a:ea typeface="Source Sans Pro"/>
              <a:cs typeface="Source Sans Pro"/>
              <a:sym typeface="Source Sans Pro"/>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33242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journal.code4lib.org/articles/12542"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1915127" y="1650318"/>
            <a:ext cx="8361300" cy="1878206"/>
          </a:xfrm>
          <a:prstGeom prst="rect">
            <a:avLst/>
          </a:prstGeom>
          <a:noFill/>
          <a:ln>
            <a:noFill/>
          </a:ln>
        </p:spPr>
        <p:txBody>
          <a:bodyPr lIns="91425" tIns="45700" rIns="91425" bIns="45700" anchor="b" anchorCtr="0">
            <a:noAutofit/>
          </a:bodyPr>
          <a:lstStyle/>
          <a:p>
            <a:pPr marL="0" marR="0" lvl="0" indent="0" algn="ctr" rtl="0">
              <a:lnSpc>
                <a:spcPct val="89000"/>
              </a:lnSpc>
              <a:spcBef>
                <a:spcPts val="0"/>
              </a:spcBef>
              <a:buClr>
                <a:schemeClr val="dk2"/>
              </a:buClr>
              <a:buSzPct val="25000"/>
              <a:buFont typeface="Source Sans Pro"/>
              <a:buNone/>
            </a:pPr>
            <a:r>
              <a:rPr lang="en-US" sz="6000" b="0" i="0" u="none" strike="noStrike" cap="none" dirty="0">
                <a:solidFill>
                  <a:schemeClr val="dk2"/>
                </a:solidFill>
                <a:latin typeface="Source Sans Pro"/>
                <a:ea typeface="Source Sans Pro"/>
                <a:cs typeface="Source Sans Pro"/>
                <a:sym typeface="Source Sans Pro"/>
              </a:rPr>
              <a:t>COUNTERING STRYKER’S PUNCH</a:t>
            </a:r>
          </a:p>
        </p:txBody>
      </p:sp>
      <p:sp>
        <p:nvSpPr>
          <p:cNvPr id="3" name="Subtitle 2"/>
          <p:cNvSpPr>
            <a:spLocks noGrp="1"/>
          </p:cNvSpPr>
          <p:nvPr>
            <p:ph type="subTitle" idx="1"/>
          </p:nvPr>
        </p:nvSpPr>
        <p:spPr>
          <a:xfrm>
            <a:off x="2712866" y="4187012"/>
            <a:ext cx="7719203" cy="1086237"/>
          </a:xfrm>
        </p:spPr>
        <p:txBody>
          <a:bodyPr>
            <a:normAutofit/>
          </a:bodyPr>
          <a:lstStyle/>
          <a:p>
            <a:pPr algn="r"/>
            <a:r>
              <a:rPr lang="en-US" sz="1400" b="1" dirty="0" smtClean="0">
                <a:latin typeface="Arial" charset="0"/>
                <a:ea typeface="Arial" charset="0"/>
                <a:cs typeface="Arial" charset="0"/>
              </a:rPr>
              <a:t>Michael J. Bennett</a:t>
            </a:r>
            <a:br>
              <a:rPr lang="en-US" sz="1400" b="1" dirty="0" smtClean="0">
                <a:latin typeface="Arial" charset="0"/>
                <a:ea typeface="Arial" charset="0"/>
                <a:cs typeface="Arial" charset="0"/>
              </a:rPr>
            </a:br>
            <a:r>
              <a:rPr lang="en-US" sz="1400" b="1" dirty="0" smtClean="0">
                <a:latin typeface="Arial" charset="0"/>
                <a:ea typeface="Arial" charset="0"/>
                <a:cs typeface="Arial" charset="0"/>
              </a:rPr>
              <a:t>Head of Digital Imaging and Conservation</a:t>
            </a:r>
            <a:br>
              <a:rPr lang="en-US" sz="1400" b="1" dirty="0" smtClean="0">
                <a:latin typeface="Arial" charset="0"/>
                <a:ea typeface="Arial" charset="0"/>
                <a:cs typeface="Arial" charset="0"/>
              </a:rPr>
            </a:br>
            <a:r>
              <a:rPr lang="en-US" sz="1400" b="1" dirty="0" smtClean="0">
                <a:latin typeface="Arial" charset="0"/>
                <a:ea typeface="Arial" charset="0"/>
                <a:cs typeface="Arial" charset="0"/>
              </a:rPr>
              <a:t>University of Connecticut Library</a:t>
            </a:r>
            <a:br>
              <a:rPr lang="en-US" sz="1400" b="1" dirty="0" smtClean="0">
                <a:latin typeface="Arial" charset="0"/>
                <a:ea typeface="Arial" charset="0"/>
                <a:cs typeface="Arial" charset="0"/>
              </a:rPr>
            </a:br>
            <a:r>
              <a:rPr lang="en-US" sz="1400" b="1" dirty="0" smtClean="0">
                <a:latin typeface="Arial" charset="0"/>
                <a:ea typeface="Arial" charset="0"/>
                <a:cs typeface="Arial" charset="0"/>
              </a:rPr>
              <a:t>Storrs, CT </a:t>
            </a:r>
            <a:endParaRPr lang="en-US" sz="1400" b="1" dirty="0">
              <a:latin typeface="Arial" charset="0"/>
              <a:ea typeface="Arial" charset="0"/>
              <a:cs typeface="Arial" charset="0"/>
            </a:endParaRPr>
          </a:p>
        </p:txBody>
      </p:sp>
      <p:sp>
        <p:nvSpPr>
          <p:cNvPr id="2" name="Rectangle 1"/>
          <p:cNvSpPr/>
          <p:nvPr/>
        </p:nvSpPr>
        <p:spPr>
          <a:xfrm>
            <a:off x="1740029" y="4184953"/>
            <a:ext cx="6096000" cy="954107"/>
          </a:xfrm>
          <a:prstGeom prst="rect">
            <a:avLst/>
          </a:prstGeom>
        </p:spPr>
        <p:txBody>
          <a:bodyPr>
            <a:spAutoFit/>
          </a:bodyPr>
          <a:lstStyle/>
          <a:p>
            <a:r>
              <a:rPr lang="en-US" b="1" dirty="0"/>
              <a:t>Cultural Heritage Imaging Professionals Conference</a:t>
            </a:r>
            <a:br>
              <a:rPr lang="en-US" b="1" dirty="0"/>
            </a:br>
            <a:r>
              <a:rPr lang="en-US" b="1" dirty="0"/>
              <a:t>Stanford </a:t>
            </a:r>
            <a:r>
              <a:rPr lang="en-US" b="1" dirty="0" smtClean="0"/>
              <a:t>University</a:t>
            </a:r>
            <a:br>
              <a:rPr lang="en-US" b="1" dirty="0" smtClean="0"/>
            </a:br>
            <a:r>
              <a:rPr lang="en-US" b="1" dirty="0" smtClean="0"/>
              <a:t>Palo Alto, CA</a:t>
            </a:r>
            <a:r>
              <a:rPr lang="en-US" b="1" dirty="0"/>
              <a:t/>
            </a:r>
            <a:br>
              <a:rPr lang="en-US" b="1" dirty="0"/>
            </a:br>
            <a:r>
              <a:rPr lang="en-US" b="1" dirty="0"/>
              <a:t>July 10-12, 2017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58"/>
        <p:cNvGrpSpPr/>
        <p:nvPr/>
      </p:nvGrpSpPr>
      <p:grpSpPr>
        <a:xfrm>
          <a:off x="0" y="0"/>
          <a:ext cx="0" cy="0"/>
          <a:chOff x="0" y="0"/>
          <a:chExt cx="0" cy="0"/>
        </a:xfrm>
      </p:grpSpPr>
      <p:pic>
        <p:nvPicPr>
          <p:cNvPr id="159" name="Shape 159"/>
          <p:cNvPicPr preferRelativeResize="0"/>
          <p:nvPr/>
        </p:nvPicPr>
        <p:blipFill>
          <a:blip r:embed="rId3">
            <a:alphaModFix/>
          </a:blip>
          <a:stretch>
            <a:fillRect/>
          </a:stretch>
        </p:blipFill>
        <p:spPr>
          <a:xfrm>
            <a:off x="5014912" y="2371725"/>
            <a:ext cx="2162175" cy="21145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58"/>
        <p:cNvGrpSpPr/>
        <p:nvPr/>
      </p:nvGrpSpPr>
      <p:grpSpPr>
        <a:xfrm>
          <a:off x="0" y="0"/>
          <a:ext cx="0" cy="0"/>
          <a:chOff x="0" y="0"/>
          <a:chExt cx="0" cy="0"/>
        </a:xfrm>
      </p:grpSpPr>
      <p:pic>
        <p:nvPicPr>
          <p:cNvPr id="3" name="Content_Aware_Fill_Abridg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0"/>
            <a:ext cx="10972800" cy="6858000"/>
          </a:xfrm>
          <a:prstGeom prst="rect">
            <a:avLst/>
          </a:prstGeom>
        </p:spPr>
      </p:pic>
    </p:spTree>
    <p:extLst>
      <p:ext uri="{BB962C8B-B14F-4D97-AF65-F5344CB8AC3E}">
        <p14:creationId xmlns:p14="http://schemas.microsoft.com/office/powerpoint/2010/main" val="589512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64"/>
        <p:cNvGrpSpPr/>
        <p:nvPr/>
      </p:nvGrpSpPr>
      <p:grpSpPr>
        <a:xfrm>
          <a:off x="0" y="0"/>
          <a:ext cx="0" cy="0"/>
          <a:chOff x="0" y="0"/>
          <a:chExt cx="0" cy="0"/>
        </a:xfrm>
      </p:grpSpPr>
      <p:pic>
        <p:nvPicPr>
          <p:cNvPr id="165" name="Shape 165"/>
          <p:cNvPicPr preferRelativeResize="0"/>
          <p:nvPr/>
        </p:nvPicPr>
        <p:blipFill>
          <a:blip r:embed="rId3">
            <a:alphaModFix/>
          </a:blip>
          <a:stretch>
            <a:fillRect/>
          </a:stretch>
        </p:blipFill>
        <p:spPr>
          <a:xfrm>
            <a:off x="5024437" y="2357437"/>
            <a:ext cx="2143125" cy="214312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64"/>
        <p:cNvGrpSpPr/>
        <p:nvPr/>
      </p:nvGrpSpPr>
      <p:grpSpPr>
        <a:xfrm>
          <a:off x="0" y="0"/>
          <a:ext cx="0" cy="0"/>
          <a:chOff x="0" y="0"/>
          <a:chExt cx="0" cy="0"/>
        </a:xfrm>
      </p:grpSpPr>
      <p:pic>
        <p:nvPicPr>
          <p:cNvPr id="2" name="2017-07-04_10-05-59_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0"/>
            <a:ext cx="10972800" cy="6858000"/>
          </a:xfrm>
          <a:prstGeom prst="rect">
            <a:avLst/>
          </a:prstGeom>
        </p:spPr>
      </p:pic>
    </p:spTree>
    <p:extLst>
      <p:ext uri="{BB962C8B-B14F-4D97-AF65-F5344CB8AC3E}">
        <p14:creationId xmlns:p14="http://schemas.microsoft.com/office/powerpoint/2010/main" val="18298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723425" y="441775"/>
            <a:ext cx="11401200" cy="1366800"/>
          </a:xfrm>
          <a:prstGeom prst="rect">
            <a:avLst/>
          </a:prstGeom>
          <a:noFill/>
          <a:ln>
            <a:noFill/>
          </a:ln>
        </p:spPr>
        <p:txBody>
          <a:bodyPr lIns="91425" tIns="45700" rIns="91425" bIns="45700" anchor="t" anchorCtr="0">
            <a:noAutofit/>
          </a:bodyPr>
          <a:lstStyle/>
          <a:p>
            <a:pPr lvl="0" algn="ctr" rtl="0">
              <a:spcBef>
                <a:spcPts val="0"/>
              </a:spcBef>
              <a:buClr>
                <a:schemeClr val="dk2"/>
              </a:buClr>
              <a:buSzPct val="25000"/>
              <a:buFont typeface="Source Sans Pro"/>
              <a:buNone/>
            </a:pPr>
            <a:r>
              <a:rPr lang="en-US" sz="4200" dirty="0" smtClean="0"/>
              <a:t>Push and Pull:</a:t>
            </a:r>
            <a:br>
              <a:rPr lang="en-US" sz="4200" dirty="0" smtClean="0"/>
            </a:br>
            <a:r>
              <a:rPr lang="en-US" sz="4200" dirty="0" smtClean="0"/>
              <a:t>Evolving </a:t>
            </a:r>
            <a:r>
              <a:rPr lang="en-US" sz="4200" dirty="0"/>
              <a:t>Technologies in Relation to Image Data</a:t>
            </a:r>
          </a:p>
        </p:txBody>
      </p:sp>
      <p:sp>
        <p:nvSpPr>
          <p:cNvPr id="172" name="Shape 172"/>
          <p:cNvSpPr txBox="1">
            <a:spLocks noGrp="1"/>
          </p:cNvSpPr>
          <p:nvPr>
            <p:ph idx="1"/>
          </p:nvPr>
        </p:nvSpPr>
        <p:spPr>
          <a:xfrm>
            <a:off x="1371600" y="2036620"/>
            <a:ext cx="9601200" cy="3830700"/>
          </a:xfrm>
          <a:prstGeom prst="rect">
            <a:avLst/>
          </a:prstGeom>
          <a:noFill/>
          <a:ln>
            <a:noFill/>
          </a:ln>
        </p:spPr>
        <p:txBody>
          <a:bodyPr lIns="91425" tIns="45700" rIns="91425" bIns="45700" anchor="t" anchorCtr="0">
            <a:noAutofit/>
          </a:bodyPr>
          <a:lstStyle/>
          <a:p>
            <a:pPr lvl="0">
              <a:spcBef>
                <a:spcPts val="1200"/>
              </a:spcBef>
              <a:spcAft>
                <a:spcPts val="0"/>
              </a:spcAft>
              <a:buClr>
                <a:schemeClr val="dk2"/>
              </a:buClr>
              <a:buSzPct val="100000"/>
              <a:buFont typeface="Source Sans Pro"/>
              <a:buChar char="■"/>
            </a:pPr>
            <a:r>
              <a:rPr lang="en-US" dirty="0" smtClean="0"/>
              <a:t>Today’s users </a:t>
            </a:r>
            <a:r>
              <a:rPr lang="en-US" dirty="0"/>
              <a:t>have advancing visualization and interpretative tools at their disposal and with them the ability to ask new questions of our data</a:t>
            </a:r>
            <a:r>
              <a:rPr lang="en-US" dirty="0" smtClean="0"/>
              <a:t>.</a:t>
            </a:r>
            <a:br>
              <a:rPr lang="en-US" dirty="0" smtClean="0"/>
            </a:br>
            <a:endParaRPr lang="en-US" dirty="0" smtClean="0"/>
          </a:p>
          <a:p>
            <a:pPr lvl="0">
              <a:spcBef>
                <a:spcPts val="1200"/>
              </a:spcBef>
              <a:spcAft>
                <a:spcPts val="0"/>
              </a:spcAft>
              <a:buClr>
                <a:schemeClr val="dk2"/>
              </a:buClr>
              <a:buSzPct val="100000"/>
              <a:buFont typeface="Source Sans Pro"/>
              <a:buChar char="■"/>
            </a:pPr>
            <a:r>
              <a:rPr lang="en-US" dirty="0"/>
              <a:t>Makes it difficult to anticipate use cases of our collective image </a:t>
            </a:r>
            <a:r>
              <a:rPr lang="en-US" dirty="0" smtClean="0"/>
              <a:t>data if we don’t have some acquaintance with these new methods. </a:t>
            </a:r>
            <a:r>
              <a:rPr lang="en-US" dirty="0"/>
              <a:t/>
            </a:r>
            <a:br>
              <a:rPr lang="en-US" dirty="0"/>
            </a:br>
            <a:endParaRPr lang="en-US" dirty="0"/>
          </a:p>
          <a:p>
            <a:pPr marL="384048" marR="0" lvl="0" indent="-384048" algn="l" rtl="0">
              <a:lnSpc>
                <a:spcPct val="94000"/>
              </a:lnSpc>
              <a:spcBef>
                <a:spcPts val="1200"/>
              </a:spcBef>
              <a:spcAft>
                <a:spcPts val="0"/>
              </a:spcAft>
              <a:buClr>
                <a:schemeClr val="dk2"/>
              </a:buClr>
              <a:buSzPct val="100000"/>
              <a:buFont typeface="Source Sans Pro"/>
              <a:buChar char="■"/>
            </a:pPr>
            <a:r>
              <a:rPr lang="en-US" dirty="0"/>
              <a:t>The traditional </a:t>
            </a:r>
            <a:r>
              <a:rPr lang="en-US" dirty="0" err="1"/>
              <a:t>aimpoints</a:t>
            </a:r>
            <a:r>
              <a:rPr lang="en-US" dirty="0"/>
              <a:t> of digitization for “content replication” are evolving along with new capture technologies and techniques. </a:t>
            </a:r>
            <a:br>
              <a:rPr lang="en-US" dirty="0"/>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1371600" y="520025"/>
            <a:ext cx="9601200" cy="791400"/>
          </a:xfrm>
          <a:prstGeom prst="rect">
            <a:avLst/>
          </a:prstGeom>
          <a:noFill/>
          <a:ln>
            <a:noFill/>
          </a:ln>
        </p:spPr>
        <p:txBody>
          <a:bodyPr lIns="91425" tIns="45700" rIns="91425" bIns="45700" anchor="t" anchorCtr="0">
            <a:noAutofit/>
          </a:bodyPr>
          <a:lstStyle/>
          <a:p>
            <a:pPr marL="0" marR="0" lvl="0" indent="0" algn="l" rtl="0">
              <a:lnSpc>
                <a:spcPct val="89000"/>
              </a:lnSpc>
              <a:spcBef>
                <a:spcPts val="0"/>
              </a:spcBef>
              <a:buClr>
                <a:schemeClr val="dk2"/>
              </a:buClr>
              <a:buSzPct val="25000"/>
              <a:buFont typeface="Source Sans Pro"/>
              <a:buNone/>
            </a:pPr>
            <a:r>
              <a:rPr lang="en-US"/>
              <a:t>For More Details On This Study’s... </a:t>
            </a:r>
          </a:p>
        </p:txBody>
      </p:sp>
      <p:sp>
        <p:nvSpPr>
          <p:cNvPr id="178" name="Shape 178"/>
          <p:cNvSpPr txBox="1">
            <a:spLocks noGrp="1"/>
          </p:cNvSpPr>
          <p:nvPr>
            <p:ph idx="1"/>
          </p:nvPr>
        </p:nvSpPr>
        <p:spPr>
          <a:xfrm>
            <a:off x="1371600" y="1981200"/>
            <a:ext cx="9601200" cy="3581400"/>
          </a:xfrm>
          <a:prstGeom prst="rect">
            <a:avLst/>
          </a:prstGeom>
          <a:noFill/>
          <a:ln>
            <a:noFill/>
          </a:ln>
        </p:spPr>
        <p:txBody>
          <a:bodyPr lIns="91425" tIns="45700" rIns="91425" bIns="45700" anchor="t" anchorCtr="0">
            <a:noAutofit/>
          </a:bodyPr>
          <a:lstStyle/>
          <a:p>
            <a:pPr marL="384048" marR="0" lvl="0" indent="-384048" algn="l" rtl="0">
              <a:lnSpc>
                <a:spcPct val="94000"/>
              </a:lnSpc>
              <a:spcBef>
                <a:spcPts val="1200"/>
              </a:spcBef>
              <a:spcAft>
                <a:spcPts val="0"/>
              </a:spcAft>
              <a:buClr>
                <a:schemeClr val="dk2"/>
              </a:buClr>
              <a:buSzPct val="100000"/>
              <a:buFont typeface="Source Sans Pro"/>
              <a:buChar char="■"/>
            </a:pPr>
            <a:r>
              <a:rPr lang="en-US" dirty="0"/>
              <a:t>Research origins of each tool’s original development.</a:t>
            </a:r>
            <a:br>
              <a:rPr lang="en-US" dirty="0"/>
            </a:br>
            <a:endParaRPr lang="en-US" dirty="0"/>
          </a:p>
          <a:p>
            <a:pPr marL="384048" marR="0" lvl="0" indent="-384048" algn="l" rtl="0">
              <a:lnSpc>
                <a:spcPct val="94000"/>
              </a:lnSpc>
              <a:spcBef>
                <a:spcPts val="1200"/>
              </a:spcBef>
              <a:spcAft>
                <a:spcPts val="0"/>
              </a:spcAft>
              <a:buClr>
                <a:schemeClr val="dk2"/>
              </a:buClr>
              <a:buSzPct val="100000"/>
              <a:buFont typeface="Source Sans Pro"/>
              <a:buChar char="■"/>
            </a:pPr>
            <a:r>
              <a:rPr lang="en-US" dirty="0"/>
              <a:t>Experiments in the tools’ potential automated use.</a:t>
            </a:r>
            <a:br>
              <a:rPr lang="en-US" dirty="0"/>
            </a:br>
            <a:endParaRPr lang="en-US" dirty="0"/>
          </a:p>
          <a:p>
            <a:pPr marL="384048" marR="0" lvl="0" indent="-384048" algn="l" rtl="0">
              <a:lnSpc>
                <a:spcPct val="94000"/>
              </a:lnSpc>
              <a:spcBef>
                <a:spcPts val="1200"/>
              </a:spcBef>
              <a:spcAft>
                <a:spcPts val="0"/>
              </a:spcAft>
              <a:buClr>
                <a:schemeClr val="dk2"/>
              </a:buClr>
              <a:buSzPct val="100000"/>
              <a:buFont typeface="Source Sans Pro"/>
              <a:buChar char="■"/>
            </a:pPr>
            <a:r>
              <a:rPr lang="en-US" dirty="0"/>
              <a:t>The greater context of the resulting “filled” images.</a:t>
            </a:r>
            <a:br>
              <a:rPr lang="en-US" dirty="0"/>
            </a:br>
            <a:endParaRPr lang="en-US" dirty="0"/>
          </a:p>
          <a:p>
            <a:pPr marL="384048" marR="0" lvl="0" indent="-384048" algn="l" rtl="0">
              <a:lnSpc>
                <a:spcPct val="94000"/>
              </a:lnSpc>
              <a:spcBef>
                <a:spcPts val="1200"/>
              </a:spcBef>
              <a:spcAft>
                <a:spcPts val="0"/>
              </a:spcAft>
              <a:buClr>
                <a:schemeClr val="dk2"/>
              </a:buClr>
              <a:buSzPct val="100000"/>
              <a:buFont typeface="Source Sans Pro"/>
              <a:buChar char="■"/>
            </a:pPr>
            <a:r>
              <a:rPr lang="en-US" dirty="0"/>
              <a:t>The evolving nature of open image data and potential future use.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826850" y="670375"/>
            <a:ext cx="8814646" cy="888000"/>
          </a:xfrm>
          <a:prstGeom prst="rect">
            <a:avLst/>
          </a:prstGeom>
          <a:noFill/>
          <a:ln>
            <a:noFill/>
          </a:ln>
        </p:spPr>
        <p:txBody>
          <a:bodyPr lIns="91425" tIns="45700" rIns="91425" bIns="45700" anchor="t" anchorCtr="0">
            <a:noAutofit/>
          </a:bodyPr>
          <a:lstStyle/>
          <a:p>
            <a:pPr marL="0" marR="0" lvl="0" indent="0" algn="l" rtl="0">
              <a:lnSpc>
                <a:spcPct val="89000"/>
              </a:lnSpc>
              <a:spcBef>
                <a:spcPts val="0"/>
              </a:spcBef>
              <a:buClr>
                <a:schemeClr val="dk2"/>
              </a:buClr>
              <a:buSzPct val="25000"/>
              <a:buFont typeface="Source Sans Pro"/>
              <a:buNone/>
            </a:pPr>
            <a:r>
              <a:rPr lang="en-US" dirty="0"/>
              <a:t>See the </a:t>
            </a:r>
            <a:r>
              <a:rPr lang="en-US" dirty="0" smtClean="0"/>
              <a:t>July </a:t>
            </a:r>
            <a:r>
              <a:rPr lang="en-US" dirty="0"/>
              <a:t>‘17 Issue of...</a:t>
            </a:r>
          </a:p>
        </p:txBody>
      </p:sp>
      <p:pic>
        <p:nvPicPr>
          <p:cNvPr id="184" name="Shape 184"/>
          <p:cNvPicPr preferRelativeResize="0"/>
          <p:nvPr/>
        </p:nvPicPr>
        <p:blipFill>
          <a:blip r:embed="rId3">
            <a:alphaModFix/>
          </a:blip>
          <a:stretch>
            <a:fillRect/>
          </a:stretch>
        </p:blipFill>
        <p:spPr>
          <a:xfrm>
            <a:off x="4532579" y="2367762"/>
            <a:ext cx="3126849" cy="887874"/>
          </a:xfrm>
          <a:prstGeom prst="rect">
            <a:avLst/>
          </a:prstGeom>
          <a:noFill/>
          <a:ln>
            <a:noFill/>
          </a:ln>
        </p:spPr>
      </p:pic>
      <p:sp>
        <p:nvSpPr>
          <p:cNvPr id="185" name="Shape 185"/>
          <p:cNvSpPr txBox="1"/>
          <p:nvPr/>
        </p:nvSpPr>
        <p:spPr>
          <a:xfrm>
            <a:off x="3470989" y="4210300"/>
            <a:ext cx="5654350" cy="434100"/>
          </a:xfrm>
          <a:prstGeom prst="rect">
            <a:avLst/>
          </a:prstGeom>
          <a:noFill/>
          <a:ln>
            <a:noFill/>
          </a:ln>
        </p:spPr>
        <p:txBody>
          <a:bodyPr lIns="91425" tIns="91425" rIns="91425" bIns="91425" anchor="t" anchorCtr="0">
            <a:noAutofit/>
          </a:bodyPr>
          <a:lstStyle/>
          <a:p>
            <a:pPr lvl="0"/>
            <a:r>
              <a:rPr lang="en-US" sz="2400" dirty="0">
                <a:hlinkClick r:id="rId4"/>
              </a:rPr>
              <a:t>http</a:t>
            </a:r>
            <a:r>
              <a:rPr lang="en-US" sz="2400">
                <a:hlinkClick r:id="rId4"/>
              </a:rPr>
              <a:t>://</a:t>
            </a:r>
            <a:r>
              <a:rPr lang="en-US" sz="2400" smtClean="0">
                <a:hlinkClick r:id="rId4"/>
              </a:rPr>
              <a:t>journal.code4lib.org/articles/12542</a:t>
            </a:r>
            <a:endParaRPr lang="en-US" sz="2400" smtClean="0"/>
          </a:p>
          <a:p>
            <a:pPr lvl="0"/>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lnSpc>
                <a:spcPct val="89000"/>
              </a:lnSpc>
              <a:spcBef>
                <a:spcPts val="0"/>
              </a:spcBef>
              <a:buClr>
                <a:schemeClr val="dk2"/>
              </a:buClr>
              <a:buSzPct val="25000"/>
              <a:buFont typeface="Source Sans Pro"/>
              <a:buNone/>
            </a:pPr>
            <a:r>
              <a:rPr lang="en-US" dirty="0" smtClean="0"/>
              <a:t>Thanks to</a:t>
            </a:r>
            <a:r>
              <a:rPr lang="is-IS" dirty="0" smtClean="0"/>
              <a:t>…</a:t>
            </a:r>
            <a:endParaRPr lang="en-US" dirty="0"/>
          </a:p>
        </p:txBody>
      </p:sp>
      <p:sp>
        <p:nvSpPr>
          <p:cNvPr id="191" name="Shape 191"/>
          <p:cNvSpPr txBox="1">
            <a:spLocks noGrp="1"/>
          </p:cNvSpPr>
          <p:nvPr>
            <p:ph idx="1"/>
          </p:nvPr>
        </p:nvSpPr>
        <p:spPr>
          <a:xfrm>
            <a:off x="1371600" y="2133600"/>
            <a:ext cx="9601200" cy="3581400"/>
          </a:xfrm>
          <a:prstGeom prst="rect">
            <a:avLst/>
          </a:prstGeom>
          <a:noFill/>
          <a:ln>
            <a:noFill/>
          </a:ln>
        </p:spPr>
        <p:txBody>
          <a:bodyPr lIns="91425" tIns="45700" rIns="91425" bIns="45700" anchor="t" anchorCtr="0">
            <a:noAutofit/>
          </a:bodyPr>
          <a:lstStyle/>
          <a:p>
            <a:pPr marL="384048" marR="0" lvl="0" indent="-384048" algn="l" rtl="0">
              <a:lnSpc>
                <a:spcPct val="94000"/>
              </a:lnSpc>
              <a:spcBef>
                <a:spcPts val="1200"/>
              </a:spcBef>
              <a:spcAft>
                <a:spcPts val="0"/>
              </a:spcAft>
              <a:buClr>
                <a:schemeClr val="dk2"/>
              </a:buClr>
              <a:buSzPct val="100000"/>
              <a:buFont typeface="Source Sans Pro"/>
              <a:buChar char="■"/>
            </a:pPr>
            <a:r>
              <a:rPr lang="en-US" dirty="0"/>
              <a:t>Roy Stryker’s foresight in archiving his FSA photographers’ work with the Library of Congress</a:t>
            </a:r>
            <a:r>
              <a:rPr lang="en-US" dirty="0" smtClean="0"/>
              <a:t>.</a:t>
            </a:r>
            <a:br>
              <a:rPr lang="en-US" dirty="0" smtClean="0"/>
            </a:br>
            <a:endParaRPr lang="en-US" dirty="0"/>
          </a:p>
          <a:p>
            <a:pPr marL="384048" marR="0" lvl="0" indent="-384048" algn="l" rtl="0">
              <a:lnSpc>
                <a:spcPct val="94000"/>
              </a:lnSpc>
              <a:spcBef>
                <a:spcPts val="1200"/>
              </a:spcBef>
              <a:spcAft>
                <a:spcPts val="0"/>
              </a:spcAft>
              <a:buClr>
                <a:schemeClr val="dk2"/>
              </a:buClr>
              <a:buSzPct val="100000"/>
              <a:buFont typeface="Source Sans Pro"/>
              <a:buChar char="■"/>
            </a:pPr>
            <a:r>
              <a:rPr lang="en-US" dirty="0"/>
              <a:t>The Library of Congress’ work in digitizing and describing this work over time</a:t>
            </a:r>
            <a:r>
              <a:rPr lang="en-US" dirty="0" smtClean="0"/>
              <a:t>.</a:t>
            </a:r>
            <a:br>
              <a:rPr lang="en-US" dirty="0" smtClean="0"/>
            </a:br>
            <a:endParaRPr lang="en-US" dirty="0"/>
          </a:p>
          <a:p>
            <a:pPr marL="384048" marR="0" lvl="0" indent="-384048" algn="l" rtl="0">
              <a:lnSpc>
                <a:spcPct val="94000"/>
              </a:lnSpc>
              <a:spcBef>
                <a:spcPts val="1200"/>
              </a:spcBef>
              <a:spcAft>
                <a:spcPts val="0"/>
              </a:spcAft>
              <a:buClr>
                <a:schemeClr val="dk2"/>
              </a:buClr>
              <a:buSzPct val="100000"/>
              <a:buFont typeface="Source Sans Pro"/>
              <a:buChar char="■"/>
            </a:pPr>
            <a:r>
              <a:rPr lang="en-US" dirty="0"/>
              <a:t>The resulting open data</a:t>
            </a:r>
            <a:r>
              <a:rPr lang="en-US" dirty="0" smtClean="0"/>
              <a:t>!</a:t>
            </a:r>
            <a:br>
              <a:rPr lang="en-US" dirty="0" smtClean="0"/>
            </a:br>
            <a:endParaRPr lang="en-US" dirty="0"/>
          </a:p>
          <a:p>
            <a:pPr marL="384048" marR="0" lvl="0" indent="-384048" algn="l" rtl="0">
              <a:lnSpc>
                <a:spcPct val="94000"/>
              </a:lnSpc>
              <a:spcBef>
                <a:spcPts val="1200"/>
              </a:spcBef>
              <a:spcAft>
                <a:spcPts val="0"/>
              </a:spcAft>
              <a:buClr>
                <a:schemeClr val="dk2"/>
              </a:buClr>
              <a:buSzPct val="100000"/>
              <a:buFont typeface="Source Sans Pro"/>
              <a:buChar char="■"/>
            </a:pPr>
            <a:r>
              <a:rPr lang="en-US" dirty="0" smtClean="0"/>
              <a:t>Being </a:t>
            </a:r>
            <a:r>
              <a:rPr lang="en-US" dirty="0"/>
              <a:t>able to </a:t>
            </a:r>
            <a:r>
              <a:rPr lang="en-US" dirty="0" smtClean="0"/>
              <a:t>recognize </a:t>
            </a:r>
            <a:r>
              <a:rPr lang="en-US" dirty="0"/>
              <a:t>Ben Shahn at </a:t>
            </a:r>
            <a:r>
              <a:rPr lang="en-US" dirty="0" smtClean="0"/>
              <a:t>work</a:t>
            </a:r>
            <a:r>
              <a:rPr lang="is-IS" dirty="0" smtClean="0"/>
              <a:t>…</a:t>
            </a: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71600" y="2783457"/>
            <a:ext cx="9601200" cy="1485900"/>
          </a:xfrm>
          <a:prstGeom prst="rect">
            <a:avLst/>
          </a:prstGeom>
          <a:noFill/>
          <a:ln>
            <a:noFill/>
          </a:ln>
        </p:spPr>
        <p:txBody>
          <a:bodyPr lIns="91425" tIns="45700" rIns="91425" bIns="45700" anchor="t" anchorCtr="0">
            <a:noAutofit/>
          </a:bodyPr>
          <a:lstStyle/>
          <a:p>
            <a:pPr marL="0" marR="0" lvl="0" indent="0" algn="ctr" rtl="0">
              <a:lnSpc>
                <a:spcPct val="89000"/>
              </a:lnSpc>
              <a:spcBef>
                <a:spcPts val="0"/>
              </a:spcBef>
              <a:buClr>
                <a:schemeClr val="dk2"/>
              </a:buClr>
              <a:buSzPct val="25000"/>
              <a:buFont typeface="Source Sans Pro"/>
              <a:buNone/>
            </a:pPr>
            <a:r>
              <a:rPr lang="en-US" dirty="0" smtClean="0"/>
              <a:t>A Final Value Narrative</a:t>
            </a:r>
            <a:r>
              <a:rPr lang="is-IS" dirty="0" smtClean="0"/>
              <a:t>…</a:t>
            </a:r>
            <a:endParaRPr lang="en-US" dirty="0"/>
          </a:p>
        </p:txBody>
      </p:sp>
    </p:spTree>
    <p:extLst>
      <p:ext uri="{BB962C8B-B14F-4D97-AF65-F5344CB8AC3E}">
        <p14:creationId xmlns:p14="http://schemas.microsoft.com/office/powerpoint/2010/main" val="1811582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95"/>
        <p:cNvGrpSpPr/>
        <p:nvPr/>
      </p:nvGrpSpPr>
      <p:grpSpPr>
        <a:xfrm>
          <a:off x="0" y="0"/>
          <a:ext cx="0" cy="0"/>
          <a:chOff x="0" y="0"/>
          <a:chExt cx="0" cy="0"/>
        </a:xfrm>
      </p:grpSpPr>
      <p:pic>
        <p:nvPicPr>
          <p:cNvPr id="196" name="Shape 196" descr="2017-06-29_11-09-37.jpg"/>
          <p:cNvPicPr preferRelativeResize="0"/>
          <p:nvPr/>
        </p:nvPicPr>
        <p:blipFill>
          <a:blip r:embed="rId3">
            <a:alphaModFix/>
          </a:blip>
          <a:stretch>
            <a:fillRect/>
          </a:stretch>
        </p:blipFill>
        <p:spPr>
          <a:xfrm>
            <a:off x="152400" y="152400"/>
            <a:ext cx="11887197" cy="6416222"/>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97"/>
        <p:cNvGrpSpPr/>
        <p:nvPr/>
      </p:nvGrpSpPr>
      <p:grpSpPr>
        <a:xfrm>
          <a:off x="0" y="0"/>
          <a:ext cx="0" cy="0"/>
          <a:chOff x="0" y="0"/>
          <a:chExt cx="0" cy="0"/>
        </a:xfrm>
      </p:grpSpPr>
      <p:sp>
        <p:nvSpPr>
          <p:cNvPr id="98" name="Shape 98"/>
          <p:cNvSpPr txBox="1"/>
          <p:nvPr/>
        </p:nvSpPr>
        <p:spPr>
          <a:xfrm>
            <a:off x="1686050" y="1718400"/>
            <a:ext cx="8948100" cy="3421200"/>
          </a:xfrm>
          <a:prstGeom prst="rect">
            <a:avLst/>
          </a:prstGeom>
          <a:noFill/>
          <a:ln>
            <a:noFill/>
          </a:ln>
        </p:spPr>
        <p:txBody>
          <a:bodyPr lIns="91425" tIns="91425" rIns="91425" bIns="91425" anchor="ctr" anchorCtr="0">
            <a:noAutofit/>
          </a:bodyPr>
          <a:lstStyle/>
          <a:p>
            <a:pPr lvl="0" algn="ctr" rtl="0">
              <a:spcBef>
                <a:spcPts val="0"/>
              </a:spcBef>
              <a:buNone/>
            </a:pPr>
            <a:r>
              <a:rPr lang="en-US" sz="3600">
                <a:solidFill>
                  <a:schemeClr val="dk1"/>
                </a:solidFill>
                <a:latin typeface="Times New Roman"/>
                <a:ea typeface="Times New Roman"/>
                <a:cs typeface="Times New Roman"/>
                <a:sym typeface="Times New Roman"/>
              </a:rPr>
              <a:t>The visual record left behind by the Farm Security Administration (FSA) photographers has, according to New York Times critic Charles Hagen, come to “represent one of the most ambitious attempts ever made to depict a society in photographs.”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71600" y="2044154"/>
            <a:ext cx="9601200" cy="2527845"/>
          </a:xfrm>
          <a:prstGeom prst="rect">
            <a:avLst/>
          </a:prstGeom>
          <a:noFill/>
          <a:ln>
            <a:noFill/>
          </a:ln>
        </p:spPr>
        <p:txBody>
          <a:bodyPr lIns="91425" tIns="45700" rIns="91425" bIns="45700" anchor="t" anchorCtr="0">
            <a:noAutofit/>
          </a:bodyPr>
          <a:lstStyle/>
          <a:p>
            <a:pPr algn="ctr">
              <a:spcBef>
                <a:spcPts val="0"/>
              </a:spcBef>
              <a:buClr>
                <a:schemeClr val="dk2"/>
              </a:buClr>
              <a:buSzPct val="25000"/>
            </a:pPr>
            <a:r>
              <a:rPr lang="en-US" sz="3600" b="1" dirty="0" smtClean="0"/>
              <a:t>Thanks</a:t>
            </a:r>
            <a:r>
              <a:rPr lang="is-IS" sz="3600" b="1" dirty="0" smtClean="0"/>
              <a:t>…</a:t>
            </a:r>
            <a:r>
              <a:rPr lang="is-IS" sz="3200" b="1" dirty="0" smtClean="0"/>
              <a:t/>
            </a:r>
            <a:br>
              <a:rPr lang="is-IS" sz="3200" b="1" dirty="0" smtClean="0"/>
            </a:br>
            <a:r>
              <a:rPr lang="is-IS" sz="3200" b="1" dirty="0" smtClean="0"/>
              <a:t/>
            </a:r>
            <a:br>
              <a:rPr lang="is-IS" sz="3200" b="1" dirty="0" smtClean="0"/>
            </a:br>
            <a:r>
              <a:rPr lang="en-US" sz="3200" b="1" dirty="0" smtClean="0"/>
              <a:t>Cultural </a:t>
            </a:r>
            <a:r>
              <a:rPr lang="en-US" sz="3200" b="1" dirty="0"/>
              <a:t>Heritage Imaging </a:t>
            </a:r>
            <a:r>
              <a:rPr lang="en-US" sz="3200" b="1" dirty="0" smtClean="0"/>
              <a:t>Professionals Conference</a:t>
            </a:r>
            <a:br>
              <a:rPr lang="en-US" sz="3200" b="1" dirty="0" smtClean="0"/>
            </a:br>
            <a:r>
              <a:rPr lang="en-US" sz="3200" b="1" dirty="0" smtClean="0"/>
              <a:t>Stanford University</a:t>
            </a:r>
            <a:br>
              <a:rPr lang="en-US" sz="3200" b="1" dirty="0" smtClean="0"/>
            </a:br>
            <a:r>
              <a:rPr lang="en-US" sz="3200" b="1" dirty="0" smtClean="0"/>
              <a:t>July 10-12, 2017</a:t>
            </a:r>
            <a:endParaRPr lang="en-US" sz="3200" dirty="0"/>
          </a:p>
        </p:txBody>
      </p:sp>
    </p:spTree>
    <p:extLst>
      <p:ext uri="{BB962C8B-B14F-4D97-AF65-F5344CB8AC3E}">
        <p14:creationId xmlns:p14="http://schemas.microsoft.com/office/powerpoint/2010/main" val="2115178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02"/>
        <p:cNvGrpSpPr/>
        <p:nvPr/>
      </p:nvGrpSpPr>
      <p:grpSpPr>
        <a:xfrm>
          <a:off x="0" y="0"/>
          <a:ext cx="0" cy="0"/>
          <a:chOff x="0" y="0"/>
          <a:chExt cx="0" cy="0"/>
        </a:xfrm>
      </p:grpSpPr>
      <p:pic>
        <p:nvPicPr>
          <p:cNvPr id="103" name="Shape 103" descr="8b29516u.jpg"/>
          <p:cNvPicPr preferRelativeResize="0"/>
          <p:nvPr/>
        </p:nvPicPr>
        <p:blipFill>
          <a:blip r:embed="rId3">
            <a:alphaModFix/>
          </a:blip>
          <a:stretch>
            <a:fillRect/>
          </a:stretch>
        </p:blipFill>
        <p:spPr>
          <a:xfrm>
            <a:off x="3468162" y="152400"/>
            <a:ext cx="5255666" cy="65532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07"/>
        <p:cNvGrpSpPr/>
        <p:nvPr/>
      </p:nvGrpSpPr>
      <p:grpSpPr>
        <a:xfrm>
          <a:off x="0" y="0"/>
          <a:ext cx="0" cy="0"/>
          <a:chOff x="0" y="0"/>
          <a:chExt cx="0" cy="0"/>
        </a:xfrm>
      </p:grpSpPr>
      <p:cxnSp>
        <p:nvCxnSpPr>
          <p:cNvPr id="108" name="Shape 108"/>
          <p:cNvCxnSpPr/>
          <p:nvPr/>
        </p:nvCxnSpPr>
        <p:spPr>
          <a:xfrm rot="10800000" flipH="1">
            <a:off x="5698475" y="1884400"/>
            <a:ext cx="1514700" cy="340500"/>
          </a:xfrm>
          <a:prstGeom prst="straightConnector1">
            <a:avLst/>
          </a:prstGeom>
          <a:noFill/>
          <a:ln w="9525" cap="flat" cmpd="sng">
            <a:solidFill>
              <a:schemeClr val="dk2"/>
            </a:solidFill>
            <a:prstDash val="solid"/>
            <a:round/>
            <a:headEnd type="none" w="lg" len="lg"/>
            <a:tailEnd type="triangle" w="lg" len="lg"/>
          </a:ln>
        </p:spPr>
      </p:cxnSp>
      <p:cxnSp>
        <p:nvCxnSpPr>
          <p:cNvPr id="109" name="Shape 109"/>
          <p:cNvCxnSpPr/>
          <p:nvPr/>
        </p:nvCxnSpPr>
        <p:spPr>
          <a:xfrm>
            <a:off x="5667725" y="4372325"/>
            <a:ext cx="1494000" cy="416700"/>
          </a:xfrm>
          <a:prstGeom prst="straightConnector1">
            <a:avLst/>
          </a:prstGeom>
          <a:noFill/>
          <a:ln w="9525" cap="flat" cmpd="sng">
            <a:solidFill>
              <a:schemeClr val="dk2"/>
            </a:solidFill>
            <a:prstDash val="solid"/>
            <a:round/>
            <a:headEnd type="none" w="lg" len="lg"/>
            <a:tailEnd type="triangle" w="lg" len="lg"/>
          </a:ln>
        </p:spPr>
      </p:cxnSp>
      <p:sp>
        <p:nvSpPr>
          <p:cNvPr id="110" name="Shape 110"/>
          <p:cNvSpPr txBox="1"/>
          <p:nvPr/>
        </p:nvSpPr>
        <p:spPr>
          <a:xfrm>
            <a:off x="546200" y="5480800"/>
            <a:ext cx="4969800" cy="1007400"/>
          </a:xfrm>
          <a:prstGeom prst="rect">
            <a:avLst/>
          </a:prstGeom>
          <a:noFill/>
          <a:ln>
            <a:noFill/>
          </a:ln>
        </p:spPr>
        <p:txBody>
          <a:bodyPr lIns="91425" tIns="91425" rIns="91425" bIns="91425" anchor="t" anchorCtr="0">
            <a:noAutofit/>
          </a:bodyPr>
          <a:lstStyle/>
          <a:p>
            <a:pPr lvl="0" algn="ctr" rtl="0">
              <a:spcBef>
                <a:spcPts val="0"/>
              </a:spcBef>
              <a:buNone/>
            </a:pPr>
            <a:r>
              <a:rPr lang="en-US"/>
              <a:t>Roy Stryker</a:t>
            </a:r>
            <a:br>
              <a:rPr lang="en-US"/>
            </a:br>
            <a:r>
              <a:rPr lang="en-US"/>
              <a:t>Head of Information Division of the U.S. Farm Security Administration</a:t>
            </a:r>
            <a:br>
              <a:rPr lang="en-US"/>
            </a:br>
            <a:r>
              <a:rPr lang="en-US"/>
              <a:t>1935-1941</a:t>
            </a:r>
          </a:p>
        </p:txBody>
      </p:sp>
      <p:pic>
        <p:nvPicPr>
          <p:cNvPr id="111" name="Shape 111"/>
          <p:cNvPicPr preferRelativeResize="0"/>
          <p:nvPr/>
        </p:nvPicPr>
        <p:blipFill>
          <a:blip r:embed="rId3">
            <a:alphaModFix/>
          </a:blip>
          <a:stretch>
            <a:fillRect/>
          </a:stretch>
        </p:blipFill>
        <p:spPr>
          <a:xfrm>
            <a:off x="7738325" y="3581400"/>
            <a:ext cx="3911600" cy="2811468"/>
          </a:xfrm>
          <a:prstGeom prst="rect">
            <a:avLst/>
          </a:prstGeom>
          <a:noFill/>
          <a:ln>
            <a:noFill/>
          </a:ln>
        </p:spPr>
      </p:pic>
      <p:pic>
        <p:nvPicPr>
          <p:cNvPr id="112" name="Shape 112"/>
          <p:cNvPicPr preferRelativeResize="0"/>
          <p:nvPr/>
        </p:nvPicPr>
        <p:blipFill>
          <a:blip r:embed="rId4">
            <a:alphaModFix/>
          </a:blip>
          <a:stretch>
            <a:fillRect/>
          </a:stretch>
        </p:blipFill>
        <p:spPr>
          <a:xfrm>
            <a:off x="7747000" y="186375"/>
            <a:ext cx="3911600" cy="2933700"/>
          </a:xfrm>
          <a:prstGeom prst="rect">
            <a:avLst/>
          </a:prstGeom>
          <a:noFill/>
          <a:ln>
            <a:noFill/>
          </a:ln>
        </p:spPr>
      </p:pic>
      <p:sp>
        <p:nvSpPr>
          <p:cNvPr id="113" name="Shape 113"/>
          <p:cNvSpPr txBox="1"/>
          <p:nvPr/>
        </p:nvSpPr>
        <p:spPr>
          <a:xfrm>
            <a:off x="8947125" y="3142375"/>
            <a:ext cx="1494000" cy="416700"/>
          </a:xfrm>
          <a:prstGeom prst="rect">
            <a:avLst/>
          </a:prstGeom>
          <a:noFill/>
          <a:ln>
            <a:noFill/>
          </a:ln>
        </p:spPr>
        <p:txBody>
          <a:bodyPr lIns="91425" tIns="91425" rIns="91425" bIns="91425" anchor="t" anchorCtr="0">
            <a:noAutofit/>
          </a:bodyPr>
          <a:lstStyle/>
          <a:p>
            <a:pPr lvl="0">
              <a:spcBef>
                <a:spcPts val="0"/>
              </a:spcBef>
              <a:buNone/>
            </a:pPr>
            <a:r>
              <a:rPr lang="en-US"/>
              <a:t>Dorothea Lange</a:t>
            </a:r>
          </a:p>
          <a:p>
            <a:pPr lvl="0" rtl="0">
              <a:spcBef>
                <a:spcPts val="0"/>
              </a:spcBef>
              <a:buNone/>
            </a:pPr>
            <a:endParaRPr/>
          </a:p>
        </p:txBody>
      </p:sp>
      <p:sp>
        <p:nvSpPr>
          <p:cNvPr id="114" name="Shape 114"/>
          <p:cNvSpPr txBox="1"/>
          <p:nvPr/>
        </p:nvSpPr>
        <p:spPr>
          <a:xfrm>
            <a:off x="8986550" y="6415200"/>
            <a:ext cx="1432500" cy="416700"/>
          </a:xfrm>
          <a:prstGeom prst="rect">
            <a:avLst/>
          </a:prstGeom>
          <a:noFill/>
          <a:ln>
            <a:noFill/>
          </a:ln>
        </p:spPr>
        <p:txBody>
          <a:bodyPr lIns="91425" tIns="91425" rIns="91425" bIns="91425" anchor="t" anchorCtr="0">
            <a:noAutofit/>
          </a:bodyPr>
          <a:lstStyle/>
          <a:p>
            <a:pPr lvl="0" rtl="0">
              <a:spcBef>
                <a:spcPts val="0"/>
              </a:spcBef>
              <a:buNone/>
            </a:pPr>
            <a:r>
              <a:rPr lang="en-US"/>
              <a:t>Walker Evans</a:t>
            </a:r>
          </a:p>
        </p:txBody>
      </p:sp>
      <p:pic>
        <p:nvPicPr>
          <p:cNvPr id="115" name="Shape 115" descr="ttp://cdn.loc.gov/service/pnp/fsa/8a23000/8a23400/8a23415v.jpg"/>
          <p:cNvPicPr preferRelativeResize="0"/>
          <p:nvPr/>
        </p:nvPicPr>
        <p:blipFill rotWithShape="1">
          <a:blip r:embed="rId5">
            <a:alphaModFix/>
          </a:blip>
          <a:srcRect t="22690"/>
          <a:stretch/>
        </p:blipFill>
        <p:spPr>
          <a:xfrm>
            <a:off x="770662" y="499887"/>
            <a:ext cx="4520874" cy="490057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19"/>
        <p:cNvGrpSpPr/>
        <p:nvPr/>
      </p:nvGrpSpPr>
      <p:grpSpPr>
        <a:xfrm>
          <a:off x="0" y="0"/>
          <a:ext cx="0" cy="0"/>
          <a:chOff x="0" y="0"/>
          <a:chExt cx="0" cy="0"/>
        </a:xfrm>
      </p:grpSpPr>
      <p:pic>
        <p:nvPicPr>
          <p:cNvPr id="120" name="Shape 120" descr="2017-06-27_20-06-47.jpg"/>
          <p:cNvPicPr preferRelativeResize="0"/>
          <p:nvPr/>
        </p:nvPicPr>
        <p:blipFill>
          <a:blip r:embed="rId3">
            <a:alphaModFix/>
          </a:blip>
          <a:stretch>
            <a:fillRect/>
          </a:stretch>
        </p:blipFill>
        <p:spPr>
          <a:xfrm>
            <a:off x="152400" y="677337"/>
            <a:ext cx="11887199" cy="5503333"/>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24"/>
        <p:cNvGrpSpPr/>
        <p:nvPr/>
      </p:nvGrpSpPr>
      <p:grpSpPr>
        <a:xfrm>
          <a:off x="0" y="0"/>
          <a:ext cx="0" cy="0"/>
          <a:chOff x="0" y="0"/>
          <a:chExt cx="0" cy="0"/>
        </a:xfrm>
      </p:grpSpPr>
      <p:pic>
        <p:nvPicPr>
          <p:cNvPr id="125" name="Shape 125" descr="ttp://cdn.loc.gov/service/pnp/fsa/8a23000/8a23400/8a23415v.jpg"/>
          <p:cNvPicPr preferRelativeResize="0"/>
          <p:nvPr/>
        </p:nvPicPr>
        <p:blipFill rotWithShape="1">
          <a:blip r:embed="rId3">
            <a:alphaModFix/>
          </a:blip>
          <a:srcRect t="22690"/>
          <a:stretch/>
        </p:blipFill>
        <p:spPr>
          <a:xfrm>
            <a:off x="770662" y="499887"/>
            <a:ext cx="4520874" cy="4900575"/>
          </a:xfrm>
          <a:prstGeom prst="rect">
            <a:avLst/>
          </a:prstGeom>
          <a:noFill/>
          <a:ln>
            <a:noFill/>
          </a:ln>
        </p:spPr>
      </p:pic>
      <p:cxnSp>
        <p:nvCxnSpPr>
          <p:cNvPr id="126" name="Shape 126"/>
          <p:cNvCxnSpPr/>
          <p:nvPr/>
        </p:nvCxnSpPr>
        <p:spPr>
          <a:xfrm rot="10800000" flipH="1">
            <a:off x="5698475" y="1884400"/>
            <a:ext cx="1514700" cy="340500"/>
          </a:xfrm>
          <a:prstGeom prst="straightConnector1">
            <a:avLst/>
          </a:prstGeom>
          <a:noFill/>
          <a:ln w="9525" cap="flat" cmpd="sng">
            <a:solidFill>
              <a:schemeClr val="dk2"/>
            </a:solidFill>
            <a:prstDash val="solid"/>
            <a:round/>
            <a:headEnd type="none" w="lg" len="lg"/>
            <a:tailEnd type="triangle" w="lg" len="lg"/>
          </a:ln>
        </p:spPr>
      </p:cxnSp>
      <p:cxnSp>
        <p:nvCxnSpPr>
          <p:cNvPr id="127" name="Shape 127"/>
          <p:cNvCxnSpPr/>
          <p:nvPr/>
        </p:nvCxnSpPr>
        <p:spPr>
          <a:xfrm>
            <a:off x="5667725" y="4372325"/>
            <a:ext cx="1494000" cy="416700"/>
          </a:xfrm>
          <a:prstGeom prst="straightConnector1">
            <a:avLst/>
          </a:prstGeom>
          <a:noFill/>
          <a:ln w="9525" cap="flat" cmpd="sng">
            <a:solidFill>
              <a:schemeClr val="dk2"/>
            </a:solidFill>
            <a:prstDash val="solid"/>
            <a:round/>
            <a:headEnd type="none" w="lg" len="lg"/>
            <a:tailEnd type="triangle" w="lg" len="lg"/>
          </a:ln>
        </p:spPr>
      </p:cxnSp>
      <p:sp>
        <p:nvSpPr>
          <p:cNvPr id="128" name="Shape 128"/>
          <p:cNvSpPr txBox="1"/>
          <p:nvPr/>
        </p:nvSpPr>
        <p:spPr>
          <a:xfrm>
            <a:off x="546200" y="5480800"/>
            <a:ext cx="4969800" cy="10074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a:solidFill>
                  <a:schemeClr val="dk1"/>
                </a:solidFill>
              </a:rPr>
              <a:t>Roy Stryker</a:t>
            </a:r>
            <a:br>
              <a:rPr lang="en-US">
                <a:solidFill>
                  <a:schemeClr val="dk1"/>
                </a:solidFill>
              </a:rPr>
            </a:br>
            <a:r>
              <a:rPr lang="en-US">
                <a:solidFill>
                  <a:schemeClr val="dk1"/>
                </a:solidFill>
              </a:rPr>
              <a:t>Head of Information Division of the U.S. Farm Security Administration</a:t>
            </a:r>
            <a:br>
              <a:rPr lang="en-US">
                <a:solidFill>
                  <a:schemeClr val="dk1"/>
                </a:solidFill>
              </a:rPr>
            </a:br>
            <a:r>
              <a:rPr lang="en-US">
                <a:solidFill>
                  <a:schemeClr val="dk1"/>
                </a:solidFill>
              </a:rPr>
              <a:t>1935-1941</a:t>
            </a:r>
          </a:p>
        </p:txBody>
      </p:sp>
      <p:pic>
        <p:nvPicPr>
          <p:cNvPr id="129" name="Shape 129"/>
          <p:cNvPicPr preferRelativeResize="0"/>
          <p:nvPr/>
        </p:nvPicPr>
        <p:blipFill>
          <a:blip r:embed="rId4">
            <a:alphaModFix/>
          </a:blip>
          <a:stretch>
            <a:fillRect/>
          </a:stretch>
        </p:blipFill>
        <p:spPr>
          <a:xfrm>
            <a:off x="7798450" y="152400"/>
            <a:ext cx="4108000" cy="3048425"/>
          </a:xfrm>
          <a:prstGeom prst="rect">
            <a:avLst/>
          </a:prstGeom>
          <a:noFill/>
          <a:ln>
            <a:noFill/>
          </a:ln>
        </p:spPr>
      </p:pic>
      <p:pic>
        <p:nvPicPr>
          <p:cNvPr id="130" name="Shape 130" descr="Untitled photo, possibly related to: Girl in Washington, D.C. slum area]"/>
          <p:cNvPicPr preferRelativeResize="0"/>
          <p:nvPr/>
        </p:nvPicPr>
        <p:blipFill>
          <a:blip r:embed="rId5">
            <a:alphaModFix/>
          </a:blip>
          <a:stretch>
            <a:fillRect/>
          </a:stretch>
        </p:blipFill>
        <p:spPr>
          <a:xfrm>
            <a:off x="7798450" y="3693000"/>
            <a:ext cx="4241150" cy="297535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34"/>
        <p:cNvGrpSpPr/>
        <p:nvPr/>
      </p:nvGrpSpPr>
      <p:grpSpPr>
        <a:xfrm>
          <a:off x="0" y="0"/>
          <a:ext cx="0" cy="0"/>
          <a:chOff x="0" y="0"/>
          <a:chExt cx="0" cy="0"/>
        </a:xfrm>
      </p:grpSpPr>
      <p:pic>
        <p:nvPicPr>
          <p:cNvPr id="135" name="Shape 135" descr="2017-06-29_10-58-42.jpg"/>
          <p:cNvPicPr preferRelativeResize="0"/>
          <p:nvPr/>
        </p:nvPicPr>
        <p:blipFill>
          <a:blip r:embed="rId3">
            <a:alphaModFix/>
          </a:blip>
          <a:stretch>
            <a:fillRect/>
          </a:stretch>
        </p:blipFill>
        <p:spPr>
          <a:xfrm>
            <a:off x="1446437" y="152400"/>
            <a:ext cx="9299116" cy="65531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
        <p:cNvGrpSpPr/>
        <p:nvPr/>
      </p:nvGrpSpPr>
      <p:grpSpPr>
        <a:xfrm>
          <a:off x="0" y="0"/>
          <a:ext cx="0" cy="0"/>
          <a:chOff x="0" y="0"/>
          <a:chExt cx="0" cy="0"/>
        </a:xfrm>
      </p:grpSpPr>
      <p:sp>
        <p:nvSpPr>
          <p:cNvPr id="141" name="Shape 141"/>
          <p:cNvSpPr txBox="1">
            <a:spLocks noGrp="1"/>
          </p:cNvSpPr>
          <p:nvPr>
            <p:ph type="title"/>
          </p:nvPr>
        </p:nvSpPr>
        <p:spPr>
          <a:xfrm>
            <a:off x="1371600" y="685800"/>
            <a:ext cx="9601200" cy="874200"/>
          </a:xfrm>
          <a:prstGeom prst="rect">
            <a:avLst/>
          </a:prstGeom>
          <a:noFill/>
          <a:ln>
            <a:noFill/>
          </a:ln>
        </p:spPr>
        <p:txBody>
          <a:bodyPr lIns="91425" tIns="45700" rIns="91425" bIns="45700" anchor="t" anchorCtr="0">
            <a:noAutofit/>
          </a:bodyPr>
          <a:lstStyle/>
          <a:p>
            <a:pPr marL="0" marR="0" lvl="0" indent="0" algn="l" rtl="0">
              <a:lnSpc>
                <a:spcPct val="89000"/>
              </a:lnSpc>
              <a:spcBef>
                <a:spcPts val="0"/>
              </a:spcBef>
              <a:buClr>
                <a:schemeClr val="dk2"/>
              </a:buClr>
              <a:buSzPct val="25000"/>
              <a:buFont typeface="Source Sans Pro"/>
              <a:buNone/>
            </a:pPr>
            <a:r>
              <a:rPr lang="en-US" sz="4200"/>
              <a:t>Questions...</a:t>
            </a:r>
          </a:p>
        </p:txBody>
      </p:sp>
      <p:sp>
        <p:nvSpPr>
          <p:cNvPr id="140" name="Shape 140"/>
          <p:cNvSpPr txBox="1">
            <a:spLocks noGrp="1"/>
          </p:cNvSpPr>
          <p:nvPr>
            <p:ph idx="1"/>
          </p:nvPr>
        </p:nvSpPr>
        <p:spPr>
          <a:xfrm>
            <a:off x="1295400" y="2069750"/>
            <a:ext cx="9601200" cy="3120300"/>
          </a:xfrm>
          <a:prstGeom prst="rect">
            <a:avLst/>
          </a:prstGeom>
          <a:noFill/>
          <a:ln>
            <a:noFill/>
          </a:ln>
        </p:spPr>
        <p:txBody>
          <a:bodyPr lIns="91425" tIns="45700" rIns="91425" bIns="45700" anchor="t" anchorCtr="0">
            <a:noAutofit/>
          </a:bodyPr>
          <a:lstStyle/>
          <a:p>
            <a:pPr lvl="0" rtl="0">
              <a:lnSpc>
                <a:spcPct val="100000"/>
              </a:lnSpc>
              <a:spcBef>
                <a:spcPts val="0"/>
              </a:spcBef>
              <a:spcAft>
                <a:spcPts val="0"/>
              </a:spcAft>
              <a:buClr>
                <a:schemeClr val="dk2"/>
              </a:buClr>
              <a:buSzPct val="100000"/>
              <a:buFont typeface="Arial"/>
              <a:buChar char="■"/>
            </a:pPr>
            <a:r>
              <a:rPr lang="en-US" sz="2400">
                <a:solidFill>
                  <a:schemeClr val="dk1"/>
                </a:solidFill>
                <a:latin typeface="Arial"/>
                <a:ea typeface="Arial"/>
                <a:cs typeface="Arial"/>
                <a:sym typeface="Arial"/>
              </a:rPr>
              <a:t>With today’s advanced editing tools it is interesting to ask if these black holes might be revisited and perhaps algorithmically filled in just a few mouse clicks?</a:t>
            </a:r>
            <a:br>
              <a:rPr lang="en-US" sz="2400">
                <a:solidFill>
                  <a:schemeClr val="dk1"/>
                </a:solidFill>
                <a:latin typeface="Arial"/>
                <a:ea typeface="Arial"/>
                <a:cs typeface="Arial"/>
                <a:sym typeface="Arial"/>
              </a:rPr>
            </a:br>
            <a:r>
              <a:rPr lang="en-US" sz="2400">
                <a:solidFill>
                  <a:schemeClr val="dk1"/>
                </a:solidFill>
                <a:latin typeface="Arial"/>
                <a:ea typeface="Arial"/>
                <a:cs typeface="Arial"/>
                <a:sym typeface="Arial"/>
              </a:rPr>
              <a:t/>
            </a:r>
            <a:br>
              <a:rPr lang="en-US" sz="2400">
                <a:solidFill>
                  <a:schemeClr val="dk1"/>
                </a:solidFill>
                <a:latin typeface="Arial"/>
                <a:ea typeface="Arial"/>
                <a:cs typeface="Arial"/>
                <a:sym typeface="Arial"/>
              </a:rPr>
            </a:br>
            <a:endParaRPr lang="en-US" sz="2400">
              <a:solidFill>
                <a:schemeClr val="dk1"/>
              </a:solidFill>
              <a:latin typeface="Arial"/>
              <a:ea typeface="Arial"/>
              <a:cs typeface="Arial"/>
              <a:sym typeface="Arial"/>
            </a:endParaRPr>
          </a:p>
          <a:p>
            <a:pPr lvl="0" rtl="0">
              <a:lnSpc>
                <a:spcPct val="100000"/>
              </a:lnSpc>
              <a:spcBef>
                <a:spcPts val="0"/>
              </a:spcBef>
              <a:spcAft>
                <a:spcPts val="0"/>
              </a:spcAft>
              <a:buClr>
                <a:schemeClr val="dk2"/>
              </a:buClr>
              <a:buSzPct val="100000"/>
              <a:buFont typeface="Arial"/>
              <a:buChar char="■"/>
            </a:pPr>
            <a:r>
              <a:rPr lang="en-US" sz="2400">
                <a:solidFill>
                  <a:schemeClr val="dk1"/>
                </a:solidFill>
                <a:latin typeface="Arial"/>
                <a:ea typeface="Arial"/>
                <a:cs typeface="Arial"/>
                <a:sym typeface="Arial"/>
              </a:rPr>
              <a:t>And if such a workflow was consistently successful, could it be automated across a large quantity of hole-punched images?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45"/>
        <p:cNvGrpSpPr/>
        <p:nvPr/>
      </p:nvGrpSpPr>
      <p:grpSpPr>
        <a:xfrm>
          <a:off x="0" y="0"/>
          <a:ext cx="0" cy="0"/>
          <a:chOff x="0" y="0"/>
          <a:chExt cx="0" cy="0"/>
        </a:xfrm>
      </p:grpSpPr>
      <p:pic>
        <p:nvPicPr>
          <p:cNvPr id="146" name="Shape 146"/>
          <p:cNvPicPr preferRelativeResize="0"/>
          <p:nvPr/>
        </p:nvPicPr>
        <p:blipFill>
          <a:blip r:embed="rId3">
            <a:alphaModFix/>
          </a:blip>
          <a:stretch>
            <a:fillRect/>
          </a:stretch>
        </p:blipFill>
        <p:spPr>
          <a:xfrm>
            <a:off x="1524000" y="533400"/>
            <a:ext cx="2162175" cy="2114550"/>
          </a:xfrm>
          <a:prstGeom prst="rect">
            <a:avLst/>
          </a:prstGeom>
          <a:noFill/>
          <a:ln>
            <a:noFill/>
          </a:ln>
        </p:spPr>
      </p:pic>
      <p:cxnSp>
        <p:nvCxnSpPr>
          <p:cNvPr id="147" name="Shape 147"/>
          <p:cNvCxnSpPr/>
          <p:nvPr/>
        </p:nvCxnSpPr>
        <p:spPr>
          <a:xfrm rot="10800000" flipH="1">
            <a:off x="4333875" y="1586325"/>
            <a:ext cx="2182200" cy="8700"/>
          </a:xfrm>
          <a:prstGeom prst="straightConnector1">
            <a:avLst/>
          </a:prstGeom>
          <a:noFill/>
          <a:ln w="9525" cap="flat" cmpd="sng">
            <a:solidFill>
              <a:schemeClr val="dk2"/>
            </a:solidFill>
            <a:prstDash val="solid"/>
            <a:round/>
            <a:headEnd type="none" w="lg" len="lg"/>
            <a:tailEnd type="triangle" w="lg" len="lg"/>
          </a:ln>
        </p:spPr>
      </p:cxnSp>
      <p:pic>
        <p:nvPicPr>
          <p:cNvPr id="148" name="Shape 148"/>
          <p:cNvPicPr preferRelativeResize="0"/>
          <p:nvPr/>
        </p:nvPicPr>
        <p:blipFill>
          <a:blip r:embed="rId4">
            <a:alphaModFix/>
          </a:blip>
          <a:stretch>
            <a:fillRect/>
          </a:stretch>
        </p:blipFill>
        <p:spPr>
          <a:xfrm>
            <a:off x="7163775" y="181403"/>
            <a:ext cx="3707750" cy="2693129"/>
          </a:xfrm>
          <a:prstGeom prst="rect">
            <a:avLst/>
          </a:prstGeom>
          <a:noFill/>
          <a:ln>
            <a:noFill/>
          </a:ln>
        </p:spPr>
      </p:pic>
      <p:sp>
        <p:nvSpPr>
          <p:cNvPr id="149" name="Shape 149"/>
          <p:cNvSpPr txBox="1"/>
          <p:nvPr/>
        </p:nvSpPr>
        <p:spPr>
          <a:xfrm>
            <a:off x="4836300" y="2767325"/>
            <a:ext cx="1312800" cy="1331100"/>
          </a:xfrm>
          <a:prstGeom prst="rect">
            <a:avLst/>
          </a:prstGeom>
          <a:noFill/>
          <a:ln>
            <a:noFill/>
          </a:ln>
        </p:spPr>
        <p:txBody>
          <a:bodyPr lIns="91425" tIns="91425" rIns="91425" bIns="91425" anchor="t" anchorCtr="0">
            <a:noAutofit/>
          </a:bodyPr>
          <a:lstStyle/>
          <a:p>
            <a:pPr lvl="0">
              <a:spcBef>
                <a:spcPts val="0"/>
              </a:spcBef>
              <a:buNone/>
            </a:pPr>
            <a:r>
              <a:rPr lang="en-US" sz="4800"/>
              <a:t>VS</a:t>
            </a:r>
          </a:p>
        </p:txBody>
      </p:sp>
      <p:pic>
        <p:nvPicPr>
          <p:cNvPr id="150" name="Shape 150"/>
          <p:cNvPicPr preferRelativeResize="0"/>
          <p:nvPr/>
        </p:nvPicPr>
        <p:blipFill>
          <a:blip r:embed="rId5">
            <a:alphaModFix/>
          </a:blip>
          <a:stretch>
            <a:fillRect/>
          </a:stretch>
        </p:blipFill>
        <p:spPr>
          <a:xfrm>
            <a:off x="1524000" y="3946025"/>
            <a:ext cx="2143125" cy="2143125"/>
          </a:xfrm>
          <a:prstGeom prst="rect">
            <a:avLst/>
          </a:prstGeom>
          <a:noFill/>
          <a:ln>
            <a:noFill/>
          </a:ln>
        </p:spPr>
      </p:pic>
      <p:cxnSp>
        <p:nvCxnSpPr>
          <p:cNvPr id="151" name="Shape 151"/>
          <p:cNvCxnSpPr/>
          <p:nvPr/>
        </p:nvCxnSpPr>
        <p:spPr>
          <a:xfrm rot="10800000" flipH="1">
            <a:off x="4401600" y="5013237"/>
            <a:ext cx="2182200" cy="8700"/>
          </a:xfrm>
          <a:prstGeom prst="straightConnector1">
            <a:avLst/>
          </a:prstGeom>
          <a:noFill/>
          <a:ln w="9525" cap="flat" cmpd="sng">
            <a:solidFill>
              <a:schemeClr val="dk2"/>
            </a:solidFill>
            <a:prstDash val="solid"/>
            <a:round/>
            <a:headEnd type="none" w="lg" len="lg"/>
            <a:tailEnd type="triangle" w="lg" len="lg"/>
          </a:ln>
        </p:spPr>
      </p:cxnSp>
      <p:pic>
        <p:nvPicPr>
          <p:cNvPr id="152" name="Shape 152"/>
          <p:cNvPicPr preferRelativeResize="0"/>
          <p:nvPr/>
        </p:nvPicPr>
        <p:blipFill>
          <a:blip r:embed="rId6">
            <a:alphaModFix/>
          </a:blip>
          <a:stretch>
            <a:fillRect/>
          </a:stretch>
        </p:blipFill>
        <p:spPr>
          <a:xfrm>
            <a:off x="6976350" y="4154971"/>
            <a:ext cx="4082593" cy="1725225"/>
          </a:xfrm>
          <a:prstGeom prst="rect">
            <a:avLst/>
          </a:prstGeom>
          <a:noFill/>
          <a:ln>
            <a:noFill/>
          </a:ln>
        </p:spPr>
      </p:pic>
      <p:sp>
        <p:nvSpPr>
          <p:cNvPr id="153" name="Shape 153"/>
          <p:cNvSpPr txBox="1"/>
          <p:nvPr/>
        </p:nvSpPr>
        <p:spPr>
          <a:xfrm>
            <a:off x="7926550" y="3062475"/>
            <a:ext cx="2182200" cy="395400"/>
          </a:xfrm>
          <a:prstGeom prst="rect">
            <a:avLst/>
          </a:prstGeom>
          <a:noFill/>
          <a:ln>
            <a:noFill/>
          </a:ln>
        </p:spPr>
        <p:txBody>
          <a:bodyPr lIns="91425" tIns="91425" rIns="91425" bIns="91425" anchor="t" anchorCtr="0">
            <a:noAutofit/>
          </a:bodyPr>
          <a:lstStyle/>
          <a:p>
            <a:pPr lvl="0">
              <a:spcBef>
                <a:spcPts val="0"/>
              </a:spcBef>
              <a:buNone/>
            </a:pPr>
            <a:r>
              <a:rPr lang="en-US"/>
              <a:t>First Introduced in 2010</a:t>
            </a:r>
          </a:p>
        </p:txBody>
      </p:sp>
      <p:sp>
        <p:nvSpPr>
          <p:cNvPr id="154" name="Shape 154"/>
          <p:cNvSpPr txBox="1"/>
          <p:nvPr/>
        </p:nvSpPr>
        <p:spPr>
          <a:xfrm>
            <a:off x="7926550" y="6089150"/>
            <a:ext cx="2182200" cy="395400"/>
          </a:xfrm>
          <a:prstGeom prst="rect">
            <a:avLst/>
          </a:prstGeom>
          <a:noFill/>
          <a:ln>
            <a:noFill/>
          </a:ln>
        </p:spPr>
        <p:txBody>
          <a:bodyPr lIns="91425" tIns="91425" rIns="91425" bIns="91425" anchor="t" anchorCtr="0">
            <a:noAutofit/>
          </a:bodyPr>
          <a:lstStyle/>
          <a:p>
            <a:pPr lvl="0" rtl="0">
              <a:spcBef>
                <a:spcPts val="0"/>
              </a:spcBef>
              <a:buNone/>
            </a:pPr>
            <a:r>
              <a:rPr lang="en-US"/>
              <a:t>First Introduced in 2005</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257</TotalTime>
  <Words>183</Words>
  <Application>Microsoft Office PowerPoint</Application>
  <PresentationFormat>Widescreen</PresentationFormat>
  <Paragraphs>32</Paragraphs>
  <Slides>20</Slides>
  <Notes>20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Franklin Gothic Book</vt:lpstr>
      <vt:lpstr>Source Sans Pro</vt:lpstr>
      <vt:lpstr>Times New Roman</vt:lpstr>
      <vt:lpstr>Crop</vt:lpstr>
      <vt:lpstr>COUNTERING STRYKER’S PUNCH</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Push and Pull: Evolving Technologies in Relation to Image Data</vt:lpstr>
      <vt:lpstr>For More Details On This Study’s... </vt:lpstr>
      <vt:lpstr>See the July ‘17 Issue of...</vt:lpstr>
      <vt:lpstr>Thanks to…</vt:lpstr>
      <vt:lpstr>A Final Value Narrative…</vt:lpstr>
      <vt:lpstr>PowerPoint Presentation</vt:lpstr>
      <vt:lpstr>Thanks…  Cultural Heritage Imaging Professionals Conference Stanford University July 10-12, 2017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COUNTERING STRYKER’S PUNCH</dc:title>
  <cp:lastModifiedBy>Michael J. Bennett</cp:lastModifiedBy>
  <cp:revision>17</cp:revision>
  <dcterms:modified xsi:type="dcterms:W3CDTF">2017-07-19T15:18:14Z</dcterms:modified>
</cp:coreProperties>
</file>