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1"/>
  </p:notesMasterIdLst>
  <p:handoutMasterIdLst>
    <p:handoutMasterId r:id="rId32"/>
  </p:handoutMasterIdLst>
  <p:sldIdLst>
    <p:sldId id="256" r:id="rId2"/>
    <p:sldId id="271" r:id="rId3"/>
    <p:sldId id="272" r:id="rId4"/>
    <p:sldId id="273" r:id="rId5"/>
    <p:sldId id="274" r:id="rId6"/>
    <p:sldId id="275" r:id="rId7"/>
    <p:sldId id="276" r:id="rId8"/>
    <p:sldId id="277" r:id="rId9"/>
    <p:sldId id="297" r:id="rId10"/>
    <p:sldId id="278" r:id="rId11"/>
    <p:sldId id="279" r:id="rId12"/>
    <p:sldId id="280" r:id="rId13"/>
    <p:sldId id="281" r:id="rId14"/>
    <p:sldId id="282" r:id="rId15"/>
    <p:sldId id="293" r:id="rId16"/>
    <p:sldId id="283" r:id="rId17"/>
    <p:sldId id="284" r:id="rId18"/>
    <p:sldId id="294" r:id="rId19"/>
    <p:sldId id="285" r:id="rId20"/>
    <p:sldId id="295" r:id="rId21"/>
    <p:sldId id="286" r:id="rId22"/>
    <p:sldId id="287" r:id="rId23"/>
    <p:sldId id="288" r:id="rId24"/>
    <p:sldId id="289" r:id="rId25"/>
    <p:sldId id="290" r:id="rId26"/>
    <p:sldId id="291" r:id="rId27"/>
    <p:sldId id="292" r:id="rId28"/>
    <p:sldId id="296" r:id="rId29"/>
    <p:sldId id="270" r:id="rId30"/>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9" d="100"/>
          <a:sy n="119" d="100"/>
        </p:scale>
        <p:origin x="-2152" y="-3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E4B43EB0-6756-4BB3-ABF9-744AD07C7613}" type="datetimeFigureOut">
              <a:rPr lang="en-US" smtClean="0"/>
              <a:pPr/>
              <a:t>6/15/12</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B69B2165-3924-4899-B16D-9E6AEA404E64}" type="slidenum">
              <a:rPr lang="en-US" smtClean="0"/>
              <a:pPr/>
              <a:t>‹#›</a:t>
            </a:fld>
            <a:endParaRPr lang="en-US" dirty="0"/>
          </a:p>
        </p:txBody>
      </p:sp>
    </p:spTree>
    <p:extLst>
      <p:ext uri="{BB962C8B-B14F-4D97-AF65-F5344CB8AC3E}">
        <p14:creationId xmlns:p14="http://schemas.microsoft.com/office/powerpoint/2010/main" val="3175599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187C0229-91C7-4FD9-BB40-37F8F3B960B6}" type="datetimeFigureOut">
              <a:rPr lang="en-US" smtClean="0"/>
              <a:pPr/>
              <a:t>6/15/12</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DF42904D-A6C4-423C-AC9D-53A2F1684922}" type="slidenum">
              <a:rPr lang="en-US" smtClean="0"/>
              <a:pPr/>
              <a:t>‹#›</a:t>
            </a:fld>
            <a:endParaRPr lang="en-US" dirty="0"/>
          </a:p>
        </p:txBody>
      </p:sp>
    </p:spTree>
    <p:extLst>
      <p:ext uri="{BB962C8B-B14F-4D97-AF65-F5344CB8AC3E}">
        <p14:creationId xmlns:p14="http://schemas.microsoft.com/office/powerpoint/2010/main" val="3245056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19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20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21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Assume</a:t>
            </a:r>
            <a:r>
              <a:rPr lang="en-US" baseline="0" dirty="0" smtClean="0"/>
              <a:t> that we want to digitize everything in Special Collections &amp; Archives and plan workflows and decisions accordingly.</a:t>
            </a:r>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22</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23</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24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25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26</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27</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28</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2904D-A6C4-423C-AC9D-53A2F1684922}"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fld id="{2C048D58-ACED-49FE-8AB5-1E99B527C1C6}" type="datetimeFigureOut">
              <a:rPr lang="en-US"/>
              <a:pPr>
                <a:defRPr/>
              </a:pPr>
              <a:t>6/15/12</a:t>
            </a:fld>
            <a:endParaRPr lang="en-US" dirty="0"/>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dirty="0"/>
          </a:p>
        </p:txBody>
      </p:sp>
      <p:sp>
        <p:nvSpPr>
          <p:cNvPr id="11"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AE46E512-CEF5-4849-8C4F-6D397EB43E15}"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711F1BD2-4031-44B6-97C1-48BB662220DB}" type="datetimeFigureOut">
              <a:rPr lang="en-US"/>
              <a:pPr>
                <a:defRPr/>
              </a:pPr>
              <a:t>6/15/12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FEE5423D-ADC7-4060-80CD-FCD8141787D0}"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AF12C3C8-6A73-4E10-BF6D-C33A3D524239}" type="datetimeFigureOut">
              <a:rPr lang="en-US"/>
              <a:pPr>
                <a:defRPr/>
              </a:pPr>
              <a:t>6/15/12</a:t>
            </a:fld>
            <a:endParaRPr lang="en-US" dirty="0"/>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dirty="0"/>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408E1F04-93EA-490E-A720-8797E9D132E5}"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8EA6BD63-543C-4D84-9E11-56825B14E12F}" type="datetimeFigureOut">
              <a:rPr lang="en-US"/>
              <a:pPr>
                <a:defRPr/>
              </a:pPr>
              <a:t>6/15/12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CAD09591-92C6-4C3F-A325-9070752F2DC4}"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C2D3CED3-D4A7-42B6-BCAD-8C48F66FE19E}" type="datetimeFigureOut">
              <a:rPr lang="en-US"/>
              <a:pPr>
                <a:defRPr/>
              </a:pPr>
              <a:t>6/15/12</a:t>
            </a:fld>
            <a:endParaRPr lang="en-US" dirty="0"/>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a:solidFill>
                  <a:srgbClr val="FFFFFF"/>
                </a:solidFill>
              </a:defRPr>
            </a:lvl1pPr>
          </a:lstStyle>
          <a:p>
            <a:pPr>
              <a:defRPr/>
            </a:pPr>
            <a:fld id="{96FD2F18-95E3-4A71-95B2-4889206F430E}" type="slidenum">
              <a:rPr lang="en-US"/>
              <a:pPr>
                <a:defRPr/>
              </a:pPr>
              <a:t>‹#›</a:t>
            </a:fld>
            <a:endParaRPr lang="en-US" dirty="0"/>
          </a:p>
        </p:txBody>
      </p:sp>
      <p:sp>
        <p:nvSpPr>
          <p:cNvPr id="9" name="Footer Placeholder 13"/>
          <p:cNvSpPr>
            <a:spLocks noGrp="1"/>
          </p:cNvSpPr>
          <p:nvPr>
            <p:ph type="ftr" sz="quarter" idx="12"/>
          </p:nvPr>
        </p:nvSpPr>
        <p:spPr/>
        <p:txBody>
          <a:bodyPr/>
          <a:lstStyle>
            <a:lvl1pPr>
              <a:defRPr/>
            </a:lvl1p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26668F97-B9E1-43EB-84B7-FFF8F5014111}" type="datetimeFigureOut">
              <a:rPr lang="en-US"/>
              <a:pPr>
                <a:defRPr/>
              </a:pPr>
              <a:t>6/15/12</a:t>
            </a:fld>
            <a:endParaRPr lang="en-US" dirty="0"/>
          </a:p>
        </p:txBody>
      </p:sp>
      <p:sp>
        <p:nvSpPr>
          <p:cNvPr id="6" name="Slide Number Placeholder 9"/>
          <p:cNvSpPr>
            <a:spLocks noGrp="1"/>
          </p:cNvSpPr>
          <p:nvPr>
            <p:ph type="sldNum" sz="quarter" idx="11"/>
          </p:nvPr>
        </p:nvSpPr>
        <p:spPr/>
        <p:txBody>
          <a:bodyPr rtlCol="0"/>
          <a:lstStyle>
            <a:lvl1pPr>
              <a:defRPr/>
            </a:lvl1pPr>
          </a:lstStyle>
          <a:p>
            <a:pPr>
              <a:defRPr/>
            </a:pPr>
            <a:fld id="{3C67E819-786A-4D0F-A415-6DA3AC651B60}" type="slidenum">
              <a:rPr lang="en-US"/>
              <a:pPr>
                <a:defRPr/>
              </a:pPr>
              <a:t>‹#›</a:t>
            </a:fld>
            <a:endParaRPr lang="en-US" dirty="0"/>
          </a:p>
        </p:txBody>
      </p:sp>
      <p:sp>
        <p:nvSpPr>
          <p:cNvPr id="7" name="Footer Placeholder 11"/>
          <p:cNvSpPr>
            <a:spLocks noGrp="1"/>
          </p:cNvSpPr>
          <p:nvPr>
            <p:ph type="ftr" sz="quarter" idx="12"/>
          </p:nvPr>
        </p:nvSpPr>
        <p:spPr/>
        <p:txBody>
          <a:bodyPr rtlCol="0"/>
          <a:lstStyle>
            <a:lvl1pPr>
              <a:defRPr/>
            </a:lvl1pPr>
          </a:lstStyle>
          <a:p>
            <a:pPr>
              <a:defRP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69ECEF6A-49EB-47EA-BF36-DD7463F930FB}" type="datetimeFigureOut">
              <a:rPr lang="en-US"/>
              <a:pPr>
                <a:defRPr/>
              </a:pPr>
              <a:t>6/15/12</a:t>
            </a:fld>
            <a:endParaRPr lang="en-US" dirty="0"/>
          </a:p>
        </p:txBody>
      </p:sp>
      <p:sp>
        <p:nvSpPr>
          <p:cNvPr id="8" name="Slide Number Placeholder 11"/>
          <p:cNvSpPr>
            <a:spLocks noGrp="1"/>
          </p:cNvSpPr>
          <p:nvPr>
            <p:ph type="sldNum" sz="quarter" idx="11"/>
          </p:nvPr>
        </p:nvSpPr>
        <p:spPr/>
        <p:txBody>
          <a:bodyPr rtlCol="0"/>
          <a:lstStyle>
            <a:lvl1pPr>
              <a:defRPr/>
            </a:lvl1pPr>
          </a:lstStyle>
          <a:p>
            <a:pPr>
              <a:defRPr/>
            </a:pPr>
            <a:fld id="{00612E7A-1D71-41C3-AF82-B7A6907D0B69}" type="slidenum">
              <a:rPr lang="en-US"/>
              <a:pPr>
                <a:defRPr/>
              </a:pPr>
              <a:t>‹#›</a:t>
            </a:fld>
            <a:endParaRPr lang="en-US" dirty="0"/>
          </a:p>
        </p:txBody>
      </p:sp>
      <p:sp>
        <p:nvSpPr>
          <p:cNvPr id="9" name="Footer Placeholder 13"/>
          <p:cNvSpPr>
            <a:spLocks noGrp="1"/>
          </p:cNvSpPr>
          <p:nvPr>
            <p:ph type="ftr" sz="quarter" idx="12"/>
          </p:nvPr>
        </p:nvSpPr>
        <p:spPr/>
        <p:txBody>
          <a:bodyPr rtlCol="0"/>
          <a:lstStyle>
            <a:lvl1pPr>
              <a:defRPr/>
            </a:lvl1pPr>
          </a:lstStyle>
          <a:p>
            <a:pPr>
              <a:defRPr/>
            </a:pP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9A4A6F12-DC77-4801-9C64-51E30EED277C}" type="datetimeFigureOut">
              <a:rPr lang="en-US"/>
              <a:pPr>
                <a:defRPr/>
              </a:pPr>
              <a:t>6/15/12</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D53F9E27-1E47-4761-BF03-7CC0890FBFB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DFB3D220-DA28-4919-8602-1590F8735D60}" type="datetimeFigureOut">
              <a:rPr lang="en-US"/>
              <a:pPr>
                <a:defRPr/>
              </a:pPr>
              <a:t>6/15/12</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80D6061A-425F-427D-AF86-59625F30BC7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A084A5EE-49CE-4CFE-8AC4-9D7AF3864EC1}" type="datetimeFigureOut">
              <a:rPr lang="en-US"/>
              <a:pPr>
                <a:defRPr/>
              </a:pPr>
              <a:t>6/15/12</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6DDD1E13-1B2F-423D-A403-8837200F58D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29050F09-97B4-4608-A961-E226DEBA165C}" type="datetimeFigureOut">
              <a:rPr lang="en-US"/>
              <a:pPr>
                <a:defRPr/>
              </a:pPr>
              <a:t>6/15/12</a:t>
            </a:fld>
            <a:endParaRPr lang="en-US" dirty="0"/>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a:lvl1pPr>
          </a:lstStyle>
          <a:p>
            <a:pPr>
              <a:defRPr/>
            </a:pPr>
            <a:fld id="{D0DC97DB-7D53-4A2D-94B1-1E2E0CD6BFDD}" type="slidenum">
              <a:rPr lang="en-US"/>
              <a:pPr>
                <a:defRPr/>
              </a:pPr>
              <a:t>‹#›</a:t>
            </a:fld>
            <a:endParaRPr lang="en-US" dirty="0"/>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6E252377-AD08-48D2-8156-D8FE02453056}" type="datetimeFigureOut">
              <a:rPr lang="en-US"/>
              <a:pPr>
                <a:defRPr/>
              </a:pPr>
              <a:t>6/15/12</a:t>
            </a:fld>
            <a:endParaRPr lang="en-US" dirty="0"/>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dirty="0"/>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C87F6F93-75B6-46F4-A742-B72CC4AB903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61" r:id="rId1"/>
    <p:sldLayoutId id="2147483757" r:id="rId2"/>
    <p:sldLayoutId id="2147483762" r:id="rId3"/>
    <p:sldLayoutId id="2147483763" r:id="rId4"/>
    <p:sldLayoutId id="2147483764" r:id="rId5"/>
    <p:sldLayoutId id="2147483758" r:id="rId6"/>
    <p:sldLayoutId id="2147483765" r:id="rId7"/>
    <p:sldLayoutId id="2147483759" r:id="rId8"/>
    <p:sldLayoutId id="2147483766" r:id="rId9"/>
    <p:sldLayoutId id="2147483760" r:id="rId10"/>
    <p:sldLayoutId id="2147483767"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emf"/></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emf"/></Relationships>
</file>

<file path=ppt/slides/_rels/slide29.xml.rels><?xml version="1.0" encoding="UTF-8" standalone="yes"?>
<Relationships xmlns="http://schemas.openxmlformats.org/package/2006/relationships"><Relationship Id="rId3" Type="http://schemas.openxmlformats.org/officeDocument/2006/relationships/hyperlink" Target="mailto:michael.bennett@lib.uconn.edu" TargetMode="External"/><Relationship Id="rId4" Type="http://schemas.openxmlformats.org/officeDocument/2006/relationships/hyperlink" Target="http://digitalcommons.uconn.edu/libr_pres/39" TargetMode="External"/><Relationship Id="rId5" Type="http://schemas.openxmlformats.org/officeDocument/2006/relationships/hyperlink" Target="http://digitalcommons.uconn.edu/libr_pubs/43/"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6" Type="http://schemas.openxmlformats.org/officeDocument/2006/relationships/image" Target="../media/image6.emf"/><Relationship Id="rId7" Type="http://schemas.openxmlformats.org/officeDocument/2006/relationships/image" Target="../media/image7.emf"/><Relationship Id="rId8" Type="http://schemas.openxmlformats.org/officeDocument/2006/relationships/image" Target="../media/image8.emf"/><Relationship Id="rId9"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1828800" y="76200"/>
            <a:ext cx="7010400" cy="5257800"/>
          </a:xfrm>
        </p:spPr>
        <p:txBody>
          <a:bodyPr>
            <a:normAutofit/>
          </a:bodyPr>
          <a:lstStyle/>
          <a:p>
            <a:pPr algn="r" eaLnBrk="1" fontAlgn="auto" hangingPunct="1">
              <a:spcAft>
                <a:spcPts val="0"/>
              </a:spcAft>
              <a:defRPr/>
            </a:pPr>
            <a:r>
              <a:rPr lang="en-US" sz="3200" b="1" dirty="0" smtClean="0"/>
              <a:t>Optimized Still Image Batch Processing of Special Collections Bound Monographs and Manuscripts Using DNG, JPEG 2000, and Embedded XMP Metadata</a:t>
            </a:r>
            <a:r>
              <a:rPr lang="en-US" sz="2400" dirty="0" smtClean="0"/>
              <a:t/>
            </a:r>
            <a:br>
              <a:rPr lang="en-US" sz="2400" dirty="0" smtClean="0"/>
            </a:br>
            <a:r>
              <a:rPr lang="en-US" sz="2400" dirty="0" smtClean="0"/>
              <a:t/>
            </a:r>
            <a:br>
              <a:rPr lang="en-US" sz="2400" dirty="0" smtClean="0"/>
            </a:br>
            <a:r>
              <a:rPr lang="en-US" sz="2400" dirty="0" smtClean="0"/>
              <a:t>IS&amp;T Archiving 2012</a:t>
            </a:r>
            <a:br>
              <a:rPr lang="en-US" sz="2400" dirty="0" smtClean="0"/>
            </a:br>
            <a:r>
              <a:rPr lang="en-US" sz="2400" dirty="0" smtClean="0"/>
              <a:t>June 15, 2012</a:t>
            </a:r>
            <a:br>
              <a:rPr lang="en-US" sz="2400" dirty="0" smtClean="0"/>
            </a:br>
            <a:r>
              <a:rPr lang="en-US" sz="2400" dirty="0" smtClean="0"/>
              <a:t>National Museum of Denmark</a:t>
            </a:r>
            <a:br>
              <a:rPr lang="en-US" sz="2400" dirty="0" smtClean="0"/>
            </a:br>
            <a:r>
              <a:rPr lang="en-US" sz="2400" dirty="0" smtClean="0"/>
              <a:t>Copenhagen, DK</a:t>
            </a:r>
          </a:p>
        </p:txBody>
      </p:sp>
      <p:sp>
        <p:nvSpPr>
          <p:cNvPr id="3" name="Subtitle 2"/>
          <p:cNvSpPr>
            <a:spLocks noGrp="1"/>
          </p:cNvSpPr>
          <p:nvPr>
            <p:ph type="subTitle" idx="1"/>
          </p:nvPr>
        </p:nvSpPr>
        <p:spPr>
          <a:xfrm>
            <a:off x="2362200" y="6049963"/>
            <a:ext cx="6705600" cy="685800"/>
          </a:xfrm>
        </p:spPr>
        <p:txBody>
          <a:bodyPr rtlCol="0">
            <a:normAutofit fontScale="77500" lnSpcReduction="20000"/>
          </a:bodyPr>
          <a:lstStyle/>
          <a:p>
            <a:pPr eaLnBrk="1" fontAlgn="auto" hangingPunct="1">
              <a:spcAft>
                <a:spcPts val="0"/>
              </a:spcAft>
              <a:buFont typeface="Arial" pitchFamily="34" charset="0"/>
              <a:buNone/>
              <a:defRPr/>
            </a:pPr>
            <a:r>
              <a:rPr lang="en-US" dirty="0" smtClean="0"/>
              <a:t>Michael J. Bennett</a:t>
            </a:r>
          </a:p>
          <a:p>
            <a:pPr eaLnBrk="1" fontAlgn="auto" hangingPunct="1">
              <a:spcAft>
                <a:spcPts val="0"/>
              </a:spcAft>
              <a:buFont typeface="Arial" pitchFamily="34" charset="0"/>
              <a:buNone/>
              <a:defRPr/>
            </a:pPr>
            <a:r>
              <a:rPr lang="en-US" dirty="0" smtClean="0"/>
              <a:t>University of Connecticut Libraries, Storrs, CT, USA</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62000" y="149543"/>
            <a:ext cx="7647131" cy="6175057"/>
          </a:xfrm>
          <a:prstGeom prst="rect">
            <a:avLst/>
          </a:prstGeom>
        </p:spPr>
      </p:pic>
      <p:sp>
        <p:nvSpPr>
          <p:cNvPr id="2" name="TextBox 1"/>
          <p:cNvSpPr txBox="1"/>
          <p:nvPr/>
        </p:nvSpPr>
        <p:spPr>
          <a:xfrm>
            <a:off x="2414111" y="6400800"/>
            <a:ext cx="4367689" cy="369332"/>
          </a:xfrm>
          <a:prstGeom prst="rect">
            <a:avLst/>
          </a:prstGeom>
          <a:noFill/>
        </p:spPr>
        <p:txBody>
          <a:bodyPr wrap="none" rtlCol="0">
            <a:spAutoFit/>
          </a:bodyPr>
          <a:lstStyle/>
          <a:p>
            <a:pPr algn="ctr"/>
            <a:r>
              <a:rPr lang="en-US" dirty="0" smtClean="0"/>
              <a:t>All “right” pages are selected and rotated</a:t>
            </a:r>
            <a:endParaRPr lang="en-US" dirty="0"/>
          </a:p>
        </p:txBody>
      </p:sp>
    </p:spTree>
    <p:extLst>
      <p:ext uri="{BB962C8B-B14F-4D97-AF65-F5344CB8AC3E}">
        <p14:creationId xmlns:p14="http://schemas.microsoft.com/office/powerpoint/2010/main" val="24813351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4275" y="622300"/>
            <a:ext cx="8358725" cy="5245100"/>
          </a:xfrm>
          <a:prstGeom prst="rect">
            <a:avLst/>
          </a:prstGeom>
        </p:spPr>
      </p:pic>
      <p:sp>
        <p:nvSpPr>
          <p:cNvPr id="3" name="TextBox 2"/>
          <p:cNvSpPr txBox="1"/>
          <p:nvPr/>
        </p:nvSpPr>
        <p:spPr>
          <a:xfrm>
            <a:off x="2156675" y="6172200"/>
            <a:ext cx="4778747" cy="369332"/>
          </a:xfrm>
          <a:prstGeom prst="rect">
            <a:avLst/>
          </a:prstGeom>
          <a:noFill/>
        </p:spPr>
        <p:txBody>
          <a:bodyPr wrap="none" rtlCol="0">
            <a:spAutoFit/>
          </a:bodyPr>
          <a:lstStyle/>
          <a:p>
            <a:pPr algn="ctr"/>
            <a:r>
              <a:rPr lang="en-US" dirty="0" smtClean="0"/>
              <a:t>A crop box is drawn around one of the pages</a:t>
            </a:r>
            <a:endParaRPr lang="en-US" dirty="0"/>
          </a:p>
        </p:txBody>
      </p:sp>
    </p:spTree>
    <p:extLst>
      <p:ext uri="{BB962C8B-B14F-4D97-AF65-F5344CB8AC3E}">
        <p14:creationId xmlns:p14="http://schemas.microsoft.com/office/powerpoint/2010/main" val="42096988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14203" y="457200"/>
            <a:ext cx="8272597" cy="5638800"/>
          </a:xfrm>
          <a:prstGeom prst="rect">
            <a:avLst/>
          </a:prstGeom>
        </p:spPr>
      </p:pic>
      <p:sp>
        <p:nvSpPr>
          <p:cNvPr id="4" name="TextBox 3"/>
          <p:cNvSpPr txBox="1"/>
          <p:nvPr/>
        </p:nvSpPr>
        <p:spPr>
          <a:xfrm>
            <a:off x="1458148" y="6324600"/>
            <a:ext cx="6279634" cy="369332"/>
          </a:xfrm>
          <a:prstGeom prst="rect">
            <a:avLst/>
          </a:prstGeom>
          <a:noFill/>
        </p:spPr>
        <p:txBody>
          <a:bodyPr wrap="none" rtlCol="0">
            <a:spAutoFit/>
          </a:bodyPr>
          <a:lstStyle/>
          <a:p>
            <a:pPr algn="ctr"/>
            <a:r>
              <a:rPr lang="en-US" dirty="0" smtClean="0"/>
              <a:t>Project-specific editing Preset is then applied to single page</a:t>
            </a:r>
            <a:endParaRPr lang="en-US" dirty="0"/>
          </a:p>
        </p:txBody>
      </p:sp>
    </p:spTree>
    <p:extLst>
      <p:ext uri="{BB962C8B-B14F-4D97-AF65-F5344CB8AC3E}">
        <p14:creationId xmlns:p14="http://schemas.microsoft.com/office/powerpoint/2010/main" val="37336261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533400"/>
            <a:ext cx="8324790" cy="5638800"/>
          </a:xfrm>
          <a:prstGeom prst="rect">
            <a:avLst/>
          </a:prstGeom>
        </p:spPr>
      </p:pic>
      <p:sp>
        <p:nvSpPr>
          <p:cNvPr id="3" name="TextBox 2"/>
          <p:cNvSpPr txBox="1"/>
          <p:nvPr/>
        </p:nvSpPr>
        <p:spPr>
          <a:xfrm>
            <a:off x="1011029" y="6172200"/>
            <a:ext cx="7173884" cy="646331"/>
          </a:xfrm>
          <a:prstGeom prst="rect">
            <a:avLst/>
          </a:prstGeom>
          <a:noFill/>
        </p:spPr>
        <p:txBody>
          <a:bodyPr wrap="none" rtlCol="0">
            <a:spAutoFit/>
          </a:bodyPr>
          <a:lstStyle/>
          <a:p>
            <a:pPr algn="ctr"/>
            <a:r>
              <a:rPr lang="en-US" dirty="0" smtClean="0"/>
              <a:t>Page’s cropping and editing adjustments synchronized out to the rest</a:t>
            </a:r>
          </a:p>
          <a:p>
            <a:pPr algn="ctr"/>
            <a:r>
              <a:rPr lang="en-US" dirty="0" smtClean="0"/>
              <a:t> of the LR Collection’s pages </a:t>
            </a:r>
            <a:endParaRPr lang="en-US" dirty="0"/>
          </a:p>
        </p:txBody>
      </p:sp>
    </p:spTree>
    <p:extLst>
      <p:ext uri="{BB962C8B-B14F-4D97-AF65-F5344CB8AC3E}">
        <p14:creationId xmlns:p14="http://schemas.microsoft.com/office/powerpoint/2010/main" val="41551579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1000" y="1066800"/>
            <a:ext cx="8351783" cy="4140200"/>
          </a:xfrm>
          <a:prstGeom prst="rect">
            <a:avLst/>
          </a:prstGeom>
        </p:spPr>
      </p:pic>
    </p:spTree>
    <p:extLst>
      <p:ext uri="{BB962C8B-B14F-4D97-AF65-F5344CB8AC3E}">
        <p14:creationId xmlns:p14="http://schemas.microsoft.com/office/powerpoint/2010/main" val="2021452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8810" y="152400"/>
            <a:ext cx="8297990" cy="6400800"/>
          </a:xfrm>
          <a:prstGeom prst="rect">
            <a:avLst/>
          </a:prstGeom>
        </p:spPr>
      </p:pic>
      <p:sp>
        <p:nvSpPr>
          <p:cNvPr id="4" name="TextBox 3"/>
          <p:cNvSpPr txBox="1"/>
          <p:nvPr/>
        </p:nvSpPr>
        <p:spPr>
          <a:xfrm>
            <a:off x="4229705" y="6488668"/>
            <a:ext cx="736500" cy="369332"/>
          </a:xfrm>
          <a:prstGeom prst="rect">
            <a:avLst/>
          </a:prstGeom>
          <a:noFill/>
        </p:spPr>
        <p:txBody>
          <a:bodyPr wrap="none" rtlCol="0">
            <a:spAutoFit/>
          </a:bodyPr>
          <a:lstStyle/>
          <a:p>
            <a:pPr algn="ctr"/>
            <a:r>
              <a:rPr lang="en-US" dirty="0" smtClean="0"/>
              <a:t>Done</a:t>
            </a:r>
            <a:endParaRPr lang="en-US" dirty="0"/>
          </a:p>
        </p:txBody>
      </p:sp>
    </p:spTree>
    <p:extLst>
      <p:ext uri="{BB962C8B-B14F-4D97-AF65-F5344CB8AC3E}">
        <p14:creationId xmlns:p14="http://schemas.microsoft.com/office/powerpoint/2010/main" val="17375158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44306" y="228601"/>
            <a:ext cx="4461294" cy="4419600"/>
          </a:xfrm>
          <a:prstGeom prst="rect">
            <a:avLst/>
          </a:prstGeom>
        </p:spPr>
      </p:pic>
      <p:pic>
        <p:nvPicPr>
          <p:cNvPr id="4" name="Picture 3"/>
          <p:cNvPicPr>
            <a:picLocks noChangeAspect="1"/>
          </p:cNvPicPr>
          <p:nvPr/>
        </p:nvPicPr>
        <p:blipFill>
          <a:blip r:embed="rId4"/>
          <a:stretch>
            <a:fillRect/>
          </a:stretch>
        </p:blipFill>
        <p:spPr>
          <a:xfrm>
            <a:off x="2590800" y="4876800"/>
            <a:ext cx="3764280" cy="1752600"/>
          </a:xfrm>
          <a:prstGeom prst="rect">
            <a:avLst/>
          </a:prstGeom>
        </p:spPr>
      </p:pic>
    </p:spTree>
    <p:extLst>
      <p:ext uri="{BB962C8B-B14F-4D97-AF65-F5344CB8AC3E}">
        <p14:creationId xmlns:p14="http://schemas.microsoft.com/office/powerpoint/2010/main" val="1150391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8722" y="201662"/>
            <a:ext cx="8198078" cy="6503938"/>
          </a:xfrm>
          <a:prstGeom prst="rect">
            <a:avLst/>
          </a:prstGeom>
        </p:spPr>
      </p:pic>
    </p:spTree>
    <p:extLst>
      <p:ext uri="{BB962C8B-B14F-4D97-AF65-F5344CB8AC3E}">
        <p14:creationId xmlns:p14="http://schemas.microsoft.com/office/powerpoint/2010/main" val="5480158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62600" y="1219200"/>
            <a:ext cx="3581400" cy="1323439"/>
          </a:xfrm>
          <a:prstGeom prst="rect">
            <a:avLst/>
          </a:prstGeom>
          <a:noFill/>
        </p:spPr>
        <p:txBody>
          <a:bodyPr wrap="square" rtlCol="0">
            <a:spAutoFit/>
          </a:bodyPr>
          <a:lstStyle/>
          <a:p>
            <a:r>
              <a:rPr lang="en-US" sz="1600" dirty="0" smtClean="0">
                <a:solidFill>
                  <a:srgbClr val="FF0000"/>
                </a:solidFill>
              </a:rPr>
              <a:t>Snippet of </a:t>
            </a:r>
            <a:r>
              <a:rPr lang="en-US" sz="1600" dirty="0" err="1" smtClean="0">
                <a:solidFill>
                  <a:srgbClr val="FF0000"/>
                </a:solidFill>
              </a:rPr>
              <a:t>ExifTool</a:t>
            </a:r>
            <a:r>
              <a:rPr lang="en-US" sz="1600" dirty="0" smtClean="0">
                <a:solidFill>
                  <a:srgbClr val="FF0000"/>
                </a:solidFill>
              </a:rPr>
              <a:t> .</a:t>
            </a:r>
            <a:r>
              <a:rPr lang="en-US" sz="1600" dirty="0" err="1" smtClean="0">
                <a:solidFill>
                  <a:srgbClr val="FF0000"/>
                </a:solidFill>
              </a:rPr>
              <a:t>htm</a:t>
            </a:r>
            <a:r>
              <a:rPr lang="en-US" sz="1600" dirty="0" smtClean="0">
                <a:solidFill>
                  <a:srgbClr val="FF0000"/>
                </a:solidFill>
              </a:rPr>
              <a:t> dump from uconn_asc_ocm29367623_0006.dng Safety Master file with labeled “</a:t>
            </a:r>
            <a:r>
              <a:rPr lang="en-US" sz="1600" dirty="0" err="1" smtClean="0">
                <a:solidFill>
                  <a:srgbClr val="FF0000"/>
                </a:solidFill>
              </a:rPr>
              <a:t>Processed_Master</a:t>
            </a:r>
            <a:r>
              <a:rPr lang="en-US" sz="1600" dirty="0" smtClean="0">
                <a:solidFill>
                  <a:srgbClr val="FF0000"/>
                </a:solidFill>
              </a:rPr>
              <a:t>” snapshot and parametric adjustment settings.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129" y="87312"/>
            <a:ext cx="4802871" cy="669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flipV="1">
            <a:off x="4953000" y="533400"/>
            <a:ext cx="2171700" cy="60959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1018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Words About “Snapshots”</a:t>
            </a:r>
            <a:endParaRPr lang="en-US" dirty="0"/>
          </a:p>
        </p:txBody>
      </p:sp>
      <p:sp>
        <p:nvSpPr>
          <p:cNvPr id="3" name="Content Placeholder 2"/>
          <p:cNvSpPr>
            <a:spLocks noGrp="1"/>
          </p:cNvSpPr>
          <p:nvPr>
            <p:ph sz="quarter" idx="1"/>
          </p:nvPr>
        </p:nvSpPr>
        <p:spPr>
          <a:xfrm>
            <a:off x="612648" y="1676400"/>
            <a:ext cx="8153400" cy="4648200"/>
          </a:xfrm>
        </p:spPr>
        <p:txBody>
          <a:bodyPr/>
          <a:lstStyle/>
          <a:p>
            <a:r>
              <a:rPr lang="en-US" sz="2800" dirty="0"/>
              <a:t>Through the application of Snapshots, which can embed </a:t>
            </a:r>
            <a:r>
              <a:rPr lang="en-US" sz="2800" dirty="0" smtClean="0"/>
              <a:t>editing instruction </a:t>
            </a:r>
            <a:r>
              <a:rPr lang="en-US" sz="2800" dirty="0"/>
              <a:t>sets into </a:t>
            </a:r>
            <a:r>
              <a:rPr lang="en-US" sz="2800" dirty="0" smtClean="0"/>
              <a:t>DNG </a:t>
            </a:r>
            <a:r>
              <a:rPr lang="en-US" sz="2800" dirty="0"/>
              <a:t>files themselves, various DNG edited “states</a:t>
            </a:r>
            <a:r>
              <a:rPr lang="en-US" sz="2800" dirty="0" smtClean="0"/>
              <a:t>” can </a:t>
            </a:r>
            <a:r>
              <a:rPr lang="en-US" sz="2800" dirty="0"/>
              <a:t>be easily called up in Lightroom (or Adobe Camera Raw)</a:t>
            </a:r>
            <a:r>
              <a:rPr lang="en-US" sz="2800" dirty="0" smtClean="0"/>
              <a:t>.</a:t>
            </a:r>
          </a:p>
          <a:p>
            <a:r>
              <a:rPr lang="en-US" sz="2800" dirty="0" smtClean="0"/>
              <a:t>From </a:t>
            </a:r>
            <a:r>
              <a:rPr lang="en-US" sz="2800" dirty="0"/>
              <a:t>multiple selected DNGs, Snapshot-controlled “states” can then be quickly batch exported on demand as converted raster formats for various purposes (e.g. “Processed for Text Enhancement,” “Processed for Print Reproduction,” “Scene Referred State,” “Zeroed or Linear Latent State,” etc.). </a:t>
            </a:r>
          </a:p>
        </p:txBody>
      </p:sp>
    </p:spTree>
    <p:extLst>
      <p:ext uri="{BB962C8B-B14F-4D97-AF65-F5344CB8AC3E}">
        <p14:creationId xmlns:p14="http://schemas.microsoft.com/office/powerpoint/2010/main" val="266812437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Working Assumptions</a:t>
            </a:r>
            <a:endParaRPr lang="en-US" dirty="0"/>
          </a:p>
        </p:txBody>
      </p:sp>
      <p:sp>
        <p:nvSpPr>
          <p:cNvPr id="3" name="Content Placeholder 2"/>
          <p:cNvSpPr>
            <a:spLocks noGrp="1"/>
          </p:cNvSpPr>
          <p:nvPr>
            <p:ph sz="quarter" idx="1"/>
          </p:nvPr>
        </p:nvSpPr>
        <p:spPr>
          <a:xfrm>
            <a:off x="612648" y="2362200"/>
            <a:ext cx="8153400" cy="3962400"/>
          </a:xfrm>
        </p:spPr>
        <p:txBody>
          <a:bodyPr/>
          <a:lstStyle/>
          <a:p>
            <a:r>
              <a:rPr lang="en-US" sz="3200" dirty="0" smtClean="0"/>
              <a:t>Reformatting initiatives are becoming more broadly operational, larger scale, and systemic.</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Words About “Snapshots”</a:t>
            </a:r>
            <a:endParaRPr lang="en-US" dirty="0"/>
          </a:p>
        </p:txBody>
      </p:sp>
      <p:sp>
        <p:nvSpPr>
          <p:cNvPr id="3" name="Content Placeholder 2"/>
          <p:cNvSpPr>
            <a:spLocks noGrp="1"/>
          </p:cNvSpPr>
          <p:nvPr>
            <p:ph sz="quarter" idx="1"/>
          </p:nvPr>
        </p:nvSpPr>
        <p:spPr>
          <a:xfrm>
            <a:off x="612648" y="1600200"/>
            <a:ext cx="8153400" cy="4953000"/>
          </a:xfrm>
        </p:spPr>
        <p:txBody>
          <a:bodyPr/>
          <a:lstStyle/>
          <a:p>
            <a:r>
              <a:rPr lang="en-US" sz="2800" dirty="0" smtClean="0"/>
              <a:t>Snapshots are a flexible feature of the documented DNG specification that can be generally utilized by raw editing software other than Adobe.</a:t>
            </a:r>
            <a:endParaRPr lang="en-US" sz="2800" b="1" u="sng" dirty="0" smtClean="0"/>
          </a:p>
          <a:p>
            <a:r>
              <a:rPr lang="en-US" sz="2800" dirty="0" smtClean="0"/>
              <a:t>Snapshot settings will most-likely be interpreted differently across a variety of raw editing software and versions other than the software that originally created the snapshot.</a:t>
            </a:r>
            <a:endParaRPr lang="en-US" sz="2800" b="1" u="sng" dirty="0" smtClean="0"/>
          </a:p>
          <a:p>
            <a:r>
              <a:rPr lang="en-US" sz="2800" dirty="0" smtClean="0"/>
              <a:t>Embedded DNG previews and/or separately-rendered formats can, however, serve as stable reference images for particular renderings across time.</a:t>
            </a:r>
            <a:endParaRPr lang="en-US" sz="2800" dirty="0"/>
          </a:p>
        </p:txBody>
      </p:sp>
    </p:spTree>
    <p:extLst>
      <p:ext uri="{BB962C8B-B14F-4D97-AF65-F5344CB8AC3E}">
        <p14:creationId xmlns:p14="http://schemas.microsoft.com/office/powerpoint/2010/main" val="287088975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Scanner DNGs</a:t>
            </a:r>
            <a:endParaRPr lang="en-US" dirty="0"/>
          </a:p>
        </p:txBody>
      </p:sp>
      <p:sp>
        <p:nvSpPr>
          <p:cNvPr id="3" name="Content Placeholder 2"/>
          <p:cNvSpPr>
            <a:spLocks noGrp="1"/>
          </p:cNvSpPr>
          <p:nvPr>
            <p:ph sz="quarter" idx="1"/>
          </p:nvPr>
        </p:nvSpPr>
        <p:spPr>
          <a:xfrm>
            <a:off x="612648" y="1524000"/>
            <a:ext cx="8153400" cy="5029200"/>
          </a:xfrm>
        </p:spPr>
        <p:txBody>
          <a:bodyPr/>
          <a:lstStyle/>
          <a:p>
            <a:r>
              <a:rPr lang="en-US" sz="2800" dirty="0"/>
              <a:t>DNGs can also be created directly from scanners through the use of VueScan software</a:t>
            </a:r>
            <a:r>
              <a:rPr lang="en-US" sz="2800" dirty="0" smtClean="0"/>
              <a:t>.</a:t>
            </a:r>
          </a:p>
          <a:p>
            <a:r>
              <a:rPr lang="en-US" sz="2800" dirty="0" smtClean="0"/>
              <a:t>In </a:t>
            </a:r>
            <a:r>
              <a:rPr lang="en-US" sz="2800" dirty="0"/>
              <a:t>this way a measure of parametric editing workflow and image format continuity can be coordinated among a conversion lab’s given range of capture devices</a:t>
            </a:r>
            <a:r>
              <a:rPr lang="en-US" sz="2800" dirty="0" smtClean="0"/>
              <a:t>.</a:t>
            </a:r>
          </a:p>
          <a:p>
            <a:r>
              <a:rPr lang="en-US" sz="2800" dirty="0" smtClean="0"/>
              <a:t>As </a:t>
            </a:r>
            <a:r>
              <a:rPr lang="en-US" sz="2800" dirty="0"/>
              <a:t>a result, aspects of batch parametric processing need not be completely re-written from scratch for each equipment type but can be </a:t>
            </a:r>
            <a:r>
              <a:rPr lang="en-US" sz="2800" dirty="0" smtClean="0"/>
              <a:t>repurposed </a:t>
            </a:r>
            <a:r>
              <a:rPr lang="en-US" sz="2800" dirty="0"/>
              <a:t>and shared among a broader spectrum of cameras and scanners.</a:t>
            </a:r>
          </a:p>
          <a:p>
            <a:endParaRPr lang="en-US" sz="2800" dirty="0"/>
          </a:p>
        </p:txBody>
      </p:sp>
    </p:spTree>
    <p:extLst>
      <p:ext uri="{BB962C8B-B14F-4D97-AF65-F5344CB8AC3E}">
        <p14:creationId xmlns:p14="http://schemas.microsoft.com/office/powerpoint/2010/main" val="3126344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Scanner DNGs</a:t>
            </a:r>
            <a:endParaRPr lang="en-US" dirty="0"/>
          </a:p>
        </p:txBody>
      </p:sp>
      <p:sp>
        <p:nvSpPr>
          <p:cNvPr id="3" name="Content Placeholder 2"/>
          <p:cNvSpPr>
            <a:spLocks noGrp="1"/>
          </p:cNvSpPr>
          <p:nvPr>
            <p:ph sz="quarter" idx="1"/>
          </p:nvPr>
        </p:nvSpPr>
        <p:spPr>
          <a:xfrm>
            <a:off x="612648" y="1524000"/>
            <a:ext cx="8153400" cy="5029200"/>
          </a:xfrm>
        </p:spPr>
        <p:txBody>
          <a:bodyPr/>
          <a:lstStyle/>
          <a:p>
            <a:r>
              <a:rPr lang="en-US" sz="2800" dirty="0"/>
              <a:t>It bears noting that as opposed to color filter array (CFA) sensor devices like the majority of today’s digital cameras, common flatbed scanners employ a trilinear array of RGB-filtered CCD sensor </a:t>
            </a:r>
            <a:r>
              <a:rPr lang="en-US" sz="2800" dirty="0" smtClean="0"/>
              <a:t>elements.</a:t>
            </a:r>
          </a:p>
          <a:p>
            <a:r>
              <a:rPr lang="en-US" sz="2800" dirty="0" smtClean="0"/>
              <a:t>In </a:t>
            </a:r>
            <a:r>
              <a:rPr lang="en-US" sz="2800" dirty="0"/>
              <a:t>turn, unlike CFA-based camera DNGs that contain mosaic sensor data, native scanner DNGs are linear encoded RGB files at </a:t>
            </a:r>
            <a:r>
              <a:rPr lang="en-US" sz="2800" dirty="0" smtClean="0"/>
              <a:t>inception.</a:t>
            </a:r>
          </a:p>
          <a:p>
            <a:r>
              <a:rPr lang="en-US" sz="2800" dirty="0" smtClean="0"/>
              <a:t>Such linear DNGs</a:t>
            </a:r>
            <a:r>
              <a:rPr lang="en-US" sz="2800" dirty="0"/>
              <a:t>, however, </a:t>
            </a:r>
            <a:r>
              <a:rPr lang="en-US" sz="2800" dirty="0" smtClean="0"/>
              <a:t>can still </a:t>
            </a:r>
            <a:r>
              <a:rPr lang="en-US" sz="2800" dirty="0"/>
              <a:t>enjoy many of the same lossless parametric editing efficiencies as camera-based </a:t>
            </a:r>
            <a:r>
              <a:rPr lang="en-US" sz="2800" dirty="0" smtClean="0"/>
              <a:t>DNGs.</a:t>
            </a:r>
            <a:endParaRPr lang="en-US" sz="2800" dirty="0"/>
          </a:p>
        </p:txBody>
      </p:sp>
    </p:spTree>
    <p:extLst>
      <p:ext uri="{BB962C8B-B14F-4D97-AF65-F5344CB8AC3E}">
        <p14:creationId xmlns:p14="http://schemas.microsoft.com/office/powerpoint/2010/main" val="29129250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5048" cy="990600"/>
          </a:xfrm>
        </p:spPr>
        <p:txBody>
          <a:bodyPr/>
          <a:lstStyle/>
          <a:p>
            <a:r>
              <a:rPr lang="en-US" sz="3600" dirty="0" smtClean="0"/>
              <a:t>Putting It All Together w Lossless JPEG 2000</a:t>
            </a:r>
            <a:endParaRPr lang="en-US" sz="3600" dirty="0"/>
          </a:p>
        </p:txBody>
      </p:sp>
      <p:pic>
        <p:nvPicPr>
          <p:cNvPr id="6" name="Picture 5"/>
          <p:cNvPicPr>
            <a:picLocks noChangeAspect="1"/>
          </p:cNvPicPr>
          <p:nvPr/>
        </p:nvPicPr>
        <p:blipFill>
          <a:blip r:embed="rId3"/>
          <a:stretch>
            <a:fillRect/>
          </a:stretch>
        </p:blipFill>
        <p:spPr>
          <a:xfrm>
            <a:off x="381000" y="1752600"/>
            <a:ext cx="8301790" cy="4381500"/>
          </a:xfrm>
          <a:prstGeom prst="rect">
            <a:avLst/>
          </a:prstGeom>
        </p:spPr>
      </p:pic>
    </p:spTree>
    <p:extLst>
      <p:ext uri="{BB962C8B-B14F-4D97-AF65-F5344CB8AC3E}">
        <p14:creationId xmlns:p14="http://schemas.microsoft.com/office/powerpoint/2010/main" val="26849376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5048" cy="533400"/>
          </a:xfrm>
        </p:spPr>
        <p:txBody>
          <a:bodyPr/>
          <a:lstStyle/>
          <a:p>
            <a:r>
              <a:rPr lang="en-US" sz="3600" dirty="0" smtClean="0"/>
              <a:t>…and Embedded XMP Process Metadata</a:t>
            </a:r>
            <a:endParaRPr lang="en-US" sz="3600" dirty="0"/>
          </a:p>
        </p:txBody>
      </p:sp>
      <p:pic>
        <p:nvPicPr>
          <p:cNvPr id="5" name="Picture 4"/>
          <p:cNvPicPr>
            <a:picLocks noChangeAspect="1"/>
          </p:cNvPicPr>
          <p:nvPr/>
        </p:nvPicPr>
        <p:blipFill>
          <a:blip r:embed="rId3"/>
          <a:stretch>
            <a:fillRect/>
          </a:stretch>
        </p:blipFill>
        <p:spPr>
          <a:xfrm>
            <a:off x="1257300" y="685800"/>
            <a:ext cx="3009900" cy="6019800"/>
          </a:xfrm>
          <a:prstGeom prst="rect">
            <a:avLst/>
          </a:prstGeom>
        </p:spPr>
      </p:pic>
      <p:pic>
        <p:nvPicPr>
          <p:cNvPr id="7" name="Picture 6"/>
          <p:cNvPicPr>
            <a:picLocks noChangeAspect="1"/>
          </p:cNvPicPr>
          <p:nvPr/>
        </p:nvPicPr>
        <p:blipFill>
          <a:blip r:embed="rId4"/>
          <a:stretch>
            <a:fillRect/>
          </a:stretch>
        </p:blipFill>
        <p:spPr>
          <a:xfrm>
            <a:off x="5029200" y="762000"/>
            <a:ext cx="3009900" cy="5943600"/>
          </a:xfrm>
          <a:prstGeom prst="rect">
            <a:avLst/>
          </a:prstGeom>
        </p:spPr>
      </p:pic>
    </p:spTree>
    <p:extLst>
      <p:ext uri="{BB962C8B-B14F-4D97-AF65-F5344CB8AC3E}">
        <p14:creationId xmlns:p14="http://schemas.microsoft.com/office/powerpoint/2010/main" val="42320348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066800"/>
          </a:xfrm>
        </p:spPr>
        <p:txBody>
          <a:bodyPr/>
          <a:lstStyle/>
          <a:p>
            <a:r>
              <a:rPr lang="en-US" sz="3600" dirty="0" smtClean="0"/>
              <a:t>Leveraging Embedded XMP Across Image Format Types</a:t>
            </a:r>
            <a:endParaRPr lang="en-US" sz="3600" dirty="0"/>
          </a:p>
        </p:txBody>
      </p:sp>
      <p:sp>
        <p:nvSpPr>
          <p:cNvPr id="3" name="Content Placeholder 2"/>
          <p:cNvSpPr>
            <a:spLocks noGrp="1"/>
          </p:cNvSpPr>
          <p:nvPr>
            <p:ph sz="quarter" idx="1"/>
          </p:nvPr>
        </p:nvSpPr>
        <p:spPr>
          <a:xfrm>
            <a:off x="612648" y="1981200"/>
            <a:ext cx="8153400" cy="3733800"/>
          </a:xfrm>
        </p:spPr>
        <p:txBody>
          <a:bodyPr/>
          <a:lstStyle/>
          <a:p>
            <a:r>
              <a:rPr lang="en-US" sz="2800" dirty="0"/>
              <a:t>File-embedded XMP and its support for IPTC Core opens up new opportunities to create more robust still image </a:t>
            </a:r>
            <a:r>
              <a:rPr lang="en-US" sz="2800" dirty="0" smtClean="0"/>
              <a:t>files.</a:t>
            </a:r>
          </a:p>
          <a:p>
            <a:r>
              <a:rPr lang="en-US" sz="2800" dirty="0" smtClean="0"/>
              <a:t>Such </a:t>
            </a:r>
            <a:r>
              <a:rPr lang="en-US" sz="2800" dirty="0"/>
              <a:t>files can contain not only device-generated Exif information and parametric editing instruction tags (including Snapshots), but can also contain IPTC Core elements that can be edited either individually </a:t>
            </a:r>
            <a:r>
              <a:rPr lang="en-US" sz="2800" dirty="0" smtClean="0"/>
              <a:t>or </a:t>
            </a:r>
            <a:r>
              <a:rPr lang="en-US" sz="2800" dirty="0"/>
              <a:t>in </a:t>
            </a:r>
            <a:r>
              <a:rPr lang="en-US" sz="2800" dirty="0" smtClean="0"/>
              <a:t>batches.</a:t>
            </a:r>
            <a:endParaRPr lang="en-US" sz="2800" dirty="0"/>
          </a:p>
        </p:txBody>
      </p:sp>
    </p:spTree>
    <p:extLst>
      <p:ext uri="{BB962C8B-B14F-4D97-AF65-F5344CB8AC3E}">
        <p14:creationId xmlns:p14="http://schemas.microsoft.com/office/powerpoint/2010/main" val="345390004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Leveraging Embedded XMP: Advantages</a:t>
            </a:r>
            <a:endParaRPr lang="en-US" sz="3600" dirty="0"/>
          </a:p>
        </p:txBody>
      </p:sp>
      <p:sp>
        <p:nvSpPr>
          <p:cNvPr id="3" name="Content Placeholder 2"/>
          <p:cNvSpPr>
            <a:spLocks noGrp="1"/>
          </p:cNvSpPr>
          <p:nvPr>
            <p:ph sz="quarter" idx="1"/>
          </p:nvPr>
        </p:nvSpPr>
        <p:spPr>
          <a:xfrm>
            <a:off x="612648" y="1905000"/>
            <a:ext cx="8153400" cy="4267200"/>
          </a:xfrm>
        </p:spPr>
        <p:txBody>
          <a:bodyPr/>
          <a:lstStyle/>
          <a:p>
            <a:r>
              <a:rPr lang="en-US" sz="2800" dirty="0"/>
              <a:t>Individual still image files can be less dependent upon traditional external catalogs for their descriptions and can in essence be self-describing assets with sufficient descriptive information</a:t>
            </a:r>
            <a:r>
              <a:rPr lang="en-US" sz="2800" dirty="0" smtClean="0"/>
              <a:t>.</a:t>
            </a:r>
          </a:p>
          <a:p>
            <a:r>
              <a:rPr lang="en-US" sz="2800" dirty="0" smtClean="0"/>
              <a:t>This </a:t>
            </a:r>
            <a:r>
              <a:rPr lang="en-US" sz="2800" dirty="0"/>
              <a:t>is of particular interest as images are exported and </a:t>
            </a:r>
            <a:r>
              <a:rPr lang="en-US" sz="2800" dirty="0" smtClean="0"/>
              <a:t>repurposed </a:t>
            </a:r>
            <a:r>
              <a:rPr lang="en-US" sz="2800" dirty="0"/>
              <a:t>beyond the institutional gates of their creation and become de-coupled from their original hosted settings. </a:t>
            </a:r>
          </a:p>
        </p:txBody>
      </p:sp>
    </p:spTree>
    <p:extLst>
      <p:ext uri="{BB962C8B-B14F-4D97-AF65-F5344CB8AC3E}">
        <p14:creationId xmlns:p14="http://schemas.microsoft.com/office/powerpoint/2010/main" val="22970113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763000" cy="990600"/>
          </a:xfrm>
        </p:spPr>
        <p:txBody>
          <a:bodyPr/>
          <a:lstStyle/>
          <a:p>
            <a:r>
              <a:rPr lang="en-US" sz="3600" dirty="0" smtClean="0"/>
              <a:t>Leveraging Embedded XMP: Advantages (con.)</a:t>
            </a:r>
            <a:endParaRPr lang="en-US" sz="3600" dirty="0"/>
          </a:p>
        </p:txBody>
      </p:sp>
      <p:sp>
        <p:nvSpPr>
          <p:cNvPr id="3" name="Content Placeholder 2"/>
          <p:cNvSpPr>
            <a:spLocks noGrp="1"/>
          </p:cNvSpPr>
          <p:nvPr>
            <p:ph sz="quarter" idx="1"/>
          </p:nvPr>
        </p:nvSpPr>
        <p:spPr>
          <a:xfrm>
            <a:off x="612648" y="1905000"/>
            <a:ext cx="8153400" cy="4267200"/>
          </a:xfrm>
        </p:spPr>
        <p:txBody>
          <a:bodyPr/>
          <a:lstStyle/>
          <a:p>
            <a:r>
              <a:rPr lang="en-US" sz="2800" dirty="0" smtClean="0"/>
              <a:t>Once </a:t>
            </a:r>
            <a:r>
              <a:rPr lang="en-US" sz="2800" dirty="0"/>
              <a:t>embedded in all files, both descriptive and technical process metadata greatly assist in original digital asset management (DAM) system imports and/or future DAM platform migrations</a:t>
            </a:r>
            <a:r>
              <a:rPr lang="en-US" sz="2800" dirty="0" smtClean="0"/>
              <a:t>.</a:t>
            </a:r>
          </a:p>
          <a:p>
            <a:r>
              <a:rPr lang="en-US" sz="2800" dirty="0" smtClean="0"/>
              <a:t>Similarly, </a:t>
            </a:r>
            <a:r>
              <a:rPr lang="en-US" sz="2800" dirty="0"/>
              <a:t>XMP’s </a:t>
            </a:r>
            <a:r>
              <a:rPr lang="en-US" sz="2800" dirty="0" smtClean="0"/>
              <a:t>serialized XML structure </a:t>
            </a:r>
            <a:r>
              <a:rPr lang="en-US" sz="2800" dirty="0"/>
              <a:t>incorporates well when repurposed and leveraged through OAIS digital preservation technology stacks like Archivematica and repository frameworks such as Fedora. </a:t>
            </a:r>
            <a:r>
              <a:rPr lang="en-US" sz="2800" dirty="0" smtClean="0"/>
              <a:t> </a:t>
            </a:r>
            <a:endParaRPr lang="en-US" sz="2800" dirty="0"/>
          </a:p>
        </p:txBody>
      </p:sp>
    </p:spTree>
    <p:extLst>
      <p:ext uri="{BB962C8B-B14F-4D97-AF65-F5344CB8AC3E}">
        <p14:creationId xmlns:p14="http://schemas.microsoft.com/office/powerpoint/2010/main" val="6395728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 y="1861425"/>
            <a:ext cx="8903188" cy="4158375"/>
          </a:xfrm>
          <a:prstGeom prst="rect">
            <a:avLst/>
          </a:prstGeom>
        </p:spPr>
      </p:pic>
      <p:sp>
        <p:nvSpPr>
          <p:cNvPr id="4" name="Title 1"/>
          <p:cNvSpPr>
            <a:spLocks noGrp="1"/>
          </p:cNvSpPr>
          <p:nvPr>
            <p:ph type="title"/>
          </p:nvPr>
        </p:nvSpPr>
        <p:spPr>
          <a:xfrm>
            <a:off x="381000" y="152400"/>
            <a:ext cx="8385048" cy="990600"/>
          </a:xfrm>
        </p:spPr>
        <p:txBody>
          <a:bodyPr/>
          <a:lstStyle/>
          <a:p>
            <a:r>
              <a:rPr lang="en-US" sz="3600" dirty="0"/>
              <a:t>Schematic View of UConn </a:t>
            </a:r>
            <a:r>
              <a:rPr lang="en-US" sz="3600" dirty="0" smtClean="0"/>
              <a:t>Monograph/Manuscript Folder </a:t>
            </a:r>
            <a:r>
              <a:rPr lang="en-US" sz="3600" dirty="0"/>
              <a:t>Conversion Workflow </a:t>
            </a:r>
          </a:p>
        </p:txBody>
      </p:sp>
    </p:spTree>
    <p:extLst>
      <p:ext uri="{BB962C8B-B14F-4D97-AF65-F5344CB8AC3E}">
        <p14:creationId xmlns:p14="http://schemas.microsoft.com/office/powerpoint/2010/main" val="265950945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12775" y="228600"/>
            <a:ext cx="8153400" cy="990600"/>
          </a:xfrm>
        </p:spPr>
        <p:txBody>
          <a:bodyPr/>
          <a:lstStyle/>
          <a:p>
            <a:pPr eaLnBrk="1" hangingPunct="1"/>
            <a:r>
              <a:rPr lang="en-US" dirty="0" smtClean="0"/>
              <a:t>Contact</a:t>
            </a:r>
          </a:p>
        </p:txBody>
      </p:sp>
      <p:sp>
        <p:nvSpPr>
          <p:cNvPr id="22531" name="Content Placeholder 2"/>
          <p:cNvSpPr>
            <a:spLocks noGrp="1"/>
          </p:cNvSpPr>
          <p:nvPr>
            <p:ph sz="quarter" idx="1"/>
          </p:nvPr>
        </p:nvSpPr>
        <p:spPr>
          <a:xfrm>
            <a:off x="612775" y="2057400"/>
            <a:ext cx="8153400" cy="4648200"/>
          </a:xfrm>
        </p:spPr>
        <p:txBody>
          <a:bodyPr/>
          <a:lstStyle/>
          <a:p>
            <a:pPr eaLnBrk="1" hangingPunct="1">
              <a:buFont typeface="Wingdings" pitchFamily="2" charset="2"/>
              <a:buNone/>
            </a:pPr>
            <a:r>
              <a:rPr lang="en-US" sz="2400" dirty="0" smtClean="0"/>
              <a:t>Michael J. Bennett</a:t>
            </a:r>
          </a:p>
          <a:p>
            <a:pPr eaLnBrk="1" hangingPunct="1">
              <a:buFont typeface="Wingdings" pitchFamily="2" charset="2"/>
              <a:buNone/>
            </a:pPr>
            <a:r>
              <a:rPr lang="en-US" sz="2400" dirty="0" smtClean="0"/>
              <a:t>Digital Projects Librarian</a:t>
            </a:r>
          </a:p>
          <a:p>
            <a:pPr eaLnBrk="1" hangingPunct="1">
              <a:buFont typeface="Wingdings" pitchFamily="2" charset="2"/>
              <a:buNone/>
            </a:pPr>
            <a:r>
              <a:rPr lang="en-US" sz="2400" dirty="0" smtClean="0"/>
              <a:t>University of Connecticut Libraries, Storrs, CT, USA</a:t>
            </a:r>
          </a:p>
          <a:p>
            <a:pPr eaLnBrk="1" hangingPunct="1">
              <a:buFont typeface="Wingdings" pitchFamily="2" charset="2"/>
              <a:buNone/>
            </a:pPr>
            <a:r>
              <a:rPr lang="en-US" sz="2400" dirty="0" smtClean="0">
                <a:hlinkClick r:id="rId3"/>
              </a:rPr>
              <a:t>michael.bennett@lib.uconn.edu</a:t>
            </a:r>
            <a:r>
              <a:rPr lang="en-US" sz="2400" dirty="0" smtClean="0"/>
              <a:t> </a:t>
            </a:r>
          </a:p>
          <a:p>
            <a:pPr eaLnBrk="1" hangingPunct="1">
              <a:buFont typeface="Wingdings" pitchFamily="2" charset="2"/>
              <a:buNone/>
            </a:pPr>
            <a:endParaRPr lang="en-US" sz="2400" dirty="0"/>
          </a:p>
          <a:p>
            <a:pPr eaLnBrk="1" hangingPunct="1">
              <a:buNone/>
            </a:pPr>
            <a:endParaRPr lang="en-US" sz="1800" i="1" dirty="0" smtClean="0"/>
          </a:p>
          <a:p>
            <a:pPr eaLnBrk="1" hangingPunct="1">
              <a:buNone/>
            </a:pPr>
            <a:endParaRPr lang="en-US" sz="1800" i="1" dirty="0"/>
          </a:p>
          <a:p>
            <a:pPr eaLnBrk="1" hangingPunct="1">
              <a:buNone/>
            </a:pPr>
            <a:endParaRPr lang="en-US" sz="1800" i="1" dirty="0" smtClean="0"/>
          </a:p>
          <a:p>
            <a:pPr eaLnBrk="1" hangingPunct="1">
              <a:buNone/>
            </a:pPr>
            <a:endParaRPr lang="en-US" sz="1800" i="1" dirty="0"/>
          </a:p>
          <a:p>
            <a:pPr eaLnBrk="1" hangingPunct="1">
              <a:buNone/>
            </a:pPr>
            <a:r>
              <a:rPr lang="en-US" sz="1800" i="1" dirty="0" smtClean="0"/>
              <a:t>Presentation: </a:t>
            </a:r>
            <a:r>
              <a:rPr lang="en-US" sz="1800" i="1" dirty="0">
                <a:hlinkClick r:id="rId4"/>
              </a:rPr>
              <a:t>http://digitalcommons.uconn.edu/libr_pres/</a:t>
            </a:r>
            <a:r>
              <a:rPr lang="en-US" sz="1800" i="1" dirty="0" smtClean="0">
                <a:hlinkClick r:id="rId4"/>
              </a:rPr>
              <a:t>39</a:t>
            </a:r>
            <a:endParaRPr lang="en-US" sz="1800" i="1" dirty="0" smtClean="0"/>
          </a:p>
          <a:p>
            <a:pPr eaLnBrk="1" hangingPunct="1">
              <a:buNone/>
            </a:pPr>
            <a:r>
              <a:rPr lang="en-US" sz="1800" i="1" dirty="0" smtClean="0"/>
              <a:t>Full </a:t>
            </a:r>
            <a:r>
              <a:rPr lang="en-US" sz="1800" i="1" dirty="0"/>
              <a:t>Conference Paper: </a:t>
            </a:r>
            <a:r>
              <a:rPr lang="en-US" sz="1800" i="1" dirty="0">
                <a:hlinkClick r:id="rId5"/>
              </a:rPr>
              <a:t>http://digitalcommons.uconn.edu/libr_pubs/43</a:t>
            </a:r>
            <a:r>
              <a:rPr lang="en-US" sz="1800" i="1" dirty="0" smtClean="0">
                <a:hlinkClick r:id="rId5"/>
              </a:rPr>
              <a:t>/</a:t>
            </a:r>
            <a:endParaRPr lang="en-US" sz="1800" i="1" dirty="0" smtClean="0"/>
          </a:p>
          <a:p>
            <a:pPr eaLnBrk="1" hangingPunct="1">
              <a:buNone/>
            </a:pPr>
            <a:endParaRPr lang="en-US" sz="2400" i="1" dirty="0" smtClean="0"/>
          </a:p>
          <a:p>
            <a:pPr eaLnBrk="1" hangingPunct="1">
              <a:buFont typeface="Wingdings" pitchFamily="2" charset="2"/>
              <a:buNone/>
            </a:pP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Working Assumptions</a:t>
            </a:r>
            <a:endParaRPr lang="en-US" dirty="0"/>
          </a:p>
        </p:txBody>
      </p:sp>
      <p:sp>
        <p:nvSpPr>
          <p:cNvPr id="3" name="Content Placeholder 2"/>
          <p:cNvSpPr>
            <a:spLocks noGrp="1"/>
          </p:cNvSpPr>
          <p:nvPr>
            <p:ph sz="quarter" idx="1"/>
          </p:nvPr>
        </p:nvSpPr>
        <p:spPr>
          <a:xfrm>
            <a:off x="612648" y="2209800"/>
            <a:ext cx="8153400" cy="4114800"/>
          </a:xfrm>
        </p:spPr>
        <p:txBody>
          <a:bodyPr/>
          <a:lstStyle/>
          <a:p>
            <a:r>
              <a:rPr lang="en-US" sz="3200" dirty="0" smtClean="0"/>
              <a:t>Simultaneously, as the software and formats that surround still imaging evolve, a greater need for more robust and flexible digital objects is becoming apparent to meet novel repurposing needs.</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Working Assumptions</a:t>
            </a:r>
            <a:endParaRPr lang="en-US" dirty="0"/>
          </a:p>
        </p:txBody>
      </p:sp>
      <p:sp>
        <p:nvSpPr>
          <p:cNvPr id="3" name="Content Placeholder 2"/>
          <p:cNvSpPr>
            <a:spLocks noGrp="1"/>
          </p:cNvSpPr>
          <p:nvPr>
            <p:ph sz="quarter" idx="1"/>
          </p:nvPr>
        </p:nvSpPr>
        <p:spPr>
          <a:xfrm>
            <a:off x="612648" y="2133600"/>
            <a:ext cx="8153400" cy="4038600"/>
          </a:xfrm>
        </p:spPr>
        <p:txBody>
          <a:bodyPr/>
          <a:lstStyle/>
          <a:p>
            <a:r>
              <a:rPr lang="en-US" sz="3200" dirty="0" smtClean="0"/>
              <a:t>In turn, decisions with regard to the scalable use of raw still image file archiving and processing, and data compression in general are important to consider when both quantity and quality are concurrent goals in today’s reformatting ecosystem. </a:t>
            </a:r>
            <a:endParaRPr lang="en-US" sz="3200"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 States That…</a:t>
            </a:r>
            <a:endParaRPr lang="en-US" dirty="0"/>
          </a:p>
        </p:txBody>
      </p:sp>
      <p:sp>
        <p:nvSpPr>
          <p:cNvPr id="3" name="Content Placeholder 2"/>
          <p:cNvSpPr>
            <a:spLocks noGrp="1"/>
          </p:cNvSpPr>
          <p:nvPr>
            <p:ph sz="quarter" idx="1"/>
          </p:nvPr>
        </p:nvSpPr>
        <p:spPr>
          <a:xfrm>
            <a:off x="612648" y="2057400"/>
            <a:ext cx="8153400" cy="4267200"/>
          </a:xfrm>
        </p:spPr>
        <p:txBody>
          <a:bodyPr/>
          <a:lstStyle/>
          <a:p>
            <a:r>
              <a:rPr lang="en-US" sz="3200" dirty="0" smtClean="0"/>
              <a:t>Raw files are hard to work with.</a:t>
            </a:r>
          </a:p>
          <a:p>
            <a:r>
              <a:rPr lang="en-US" sz="3200" dirty="0" smtClean="0"/>
              <a:t>Raw files are hard to batch edit, and they make it hard to create and preserve export rendition settings.</a:t>
            </a:r>
          </a:p>
          <a:p>
            <a:r>
              <a:rPr lang="en-US" sz="3200" dirty="0" smtClean="0"/>
              <a:t>Storing both a raw and a raster version of a given image incurs higher storage costs than a single uncompressed 16 bit TIF.</a:t>
            </a:r>
            <a:endParaRPr lang="en-US" sz="3200" dirty="0"/>
          </a:p>
        </p:txBody>
      </p:sp>
    </p:spTree>
    <p:extLst>
      <p:ext uri="{BB962C8B-B14F-4D97-AF65-F5344CB8AC3E}">
        <p14:creationId xmlns:p14="http://schemas.microsoft.com/office/powerpoint/2010/main" val="121337844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Fact, Today…</a:t>
            </a:r>
            <a:endParaRPr lang="en-US" dirty="0"/>
          </a:p>
        </p:txBody>
      </p:sp>
      <p:sp>
        <p:nvSpPr>
          <p:cNvPr id="3" name="Content Placeholder 2"/>
          <p:cNvSpPr>
            <a:spLocks noGrp="1"/>
          </p:cNvSpPr>
          <p:nvPr>
            <p:ph sz="quarter" idx="1"/>
          </p:nvPr>
        </p:nvSpPr>
        <p:spPr>
          <a:xfrm>
            <a:off x="612648" y="1600200"/>
            <a:ext cx="8153400" cy="4724400"/>
          </a:xfrm>
        </p:spPr>
        <p:txBody>
          <a:bodyPr/>
          <a:lstStyle/>
          <a:p>
            <a:r>
              <a:rPr lang="en-US" sz="3200" dirty="0" smtClean="0"/>
              <a:t>Raw files are becoming easier to work with.</a:t>
            </a:r>
          </a:p>
          <a:p>
            <a:r>
              <a:rPr lang="en-US" sz="3200" dirty="0" smtClean="0"/>
              <a:t>Raw files can be more quickly batch edited than raster formats, and can create and preserve multiple export rendition settings in a single raw file.</a:t>
            </a:r>
          </a:p>
          <a:p>
            <a:r>
              <a:rPr lang="en-US" sz="3200" dirty="0" smtClean="0"/>
              <a:t>Through compression, storing both a raw and a raster version of a given image can incur </a:t>
            </a:r>
            <a:r>
              <a:rPr lang="en-US" sz="3200" b="1" i="1" dirty="0" smtClean="0"/>
              <a:t>lower</a:t>
            </a:r>
            <a:r>
              <a:rPr lang="en-US" sz="3200" dirty="0" smtClean="0"/>
              <a:t> storage costs than a single uncompressed 16 bit TIF.</a:t>
            </a:r>
            <a:endParaRPr lang="en-US" sz="3200" dirty="0"/>
          </a:p>
        </p:txBody>
      </p:sp>
    </p:spTree>
    <p:extLst>
      <p:ext uri="{BB962C8B-B14F-4D97-AF65-F5344CB8AC3E}">
        <p14:creationId xmlns:p14="http://schemas.microsoft.com/office/powerpoint/2010/main" val="23999070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Has Made This Possible?</a:t>
            </a:r>
            <a:endParaRPr lang="en-US" dirty="0"/>
          </a:p>
        </p:txBody>
      </p:sp>
      <p:sp>
        <p:nvSpPr>
          <p:cNvPr id="3" name="Content Placeholder 2"/>
          <p:cNvSpPr>
            <a:spLocks noGrp="1"/>
          </p:cNvSpPr>
          <p:nvPr>
            <p:ph sz="quarter" idx="1"/>
          </p:nvPr>
        </p:nvSpPr>
        <p:spPr>
          <a:xfrm>
            <a:off x="612648" y="2057400"/>
            <a:ext cx="8153400" cy="4267200"/>
          </a:xfrm>
        </p:spPr>
        <p:txBody>
          <a:bodyPr/>
          <a:lstStyle/>
          <a:p>
            <a:r>
              <a:rPr lang="en-US" sz="3200" dirty="0" smtClean="0"/>
              <a:t>Advances in image file formats</a:t>
            </a:r>
          </a:p>
          <a:p>
            <a:r>
              <a:rPr lang="en-US" sz="3200" dirty="0" smtClean="0"/>
              <a:t>Advances in raw image editing tools</a:t>
            </a:r>
          </a:p>
          <a:p>
            <a:r>
              <a:rPr lang="en-US" sz="3200" dirty="0" smtClean="0"/>
              <a:t>Creative repurposing of existing raster image editing tools</a:t>
            </a:r>
            <a:endParaRPr lang="en-US" sz="3200" dirty="0"/>
          </a:p>
        </p:txBody>
      </p:sp>
    </p:spTree>
    <p:extLst>
      <p:ext uri="{BB962C8B-B14F-4D97-AF65-F5344CB8AC3E}">
        <p14:creationId xmlns:p14="http://schemas.microsoft.com/office/powerpoint/2010/main" val="23999070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like this…</a:t>
            </a:r>
            <a:endParaRPr lang="en-US" dirty="0"/>
          </a:p>
        </p:txBody>
      </p:sp>
      <p:pic>
        <p:nvPicPr>
          <p:cNvPr id="6" name="Picture 5"/>
          <p:cNvPicPr>
            <a:picLocks noChangeAspect="1"/>
          </p:cNvPicPr>
          <p:nvPr/>
        </p:nvPicPr>
        <p:blipFill>
          <a:blip r:embed="rId3"/>
          <a:stretch>
            <a:fillRect/>
          </a:stretch>
        </p:blipFill>
        <p:spPr>
          <a:xfrm>
            <a:off x="2235200" y="3657600"/>
            <a:ext cx="1879600" cy="1236377"/>
          </a:xfrm>
          <a:prstGeom prst="rect">
            <a:avLst/>
          </a:prstGeom>
        </p:spPr>
      </p:pic>
      <p:pic>
        <p:nvPicPr>
          <p:cNvPr id="7" name="Picture 6"/>
          <p:cNvPicPr>
            <a:picLocks noChangeAspect="1"/>
          </p:cNvPicPr>
          <p:nvPr/>
        </p:nvPicPr>
        <p:blipFill>
          <a:blip r:embed="rId4"/>
          <a:stretch>
            <a:fillRect/>
          </a:stretch>
        </p:blipFill>
        <p:spPr>
          <a:xfrm>
            <a:off x="2667000" y="1981200"/>
            <a:ext cx="1219200" cy="1219200"/>
          </a:xfrm>
          <a:prstGeom prst="rect">
            <a:avLst/>
          </a:prstGeom>
        </p:spPr>
      </p:pic>
      <p:pic>
        <p:nvPicPr>
          <p:cNvPr id="8" name="Picture 7"/>
          <p:cNvPicPr>
            <a:picLocks noChangeAspect="1"/>
          </p:cNvPicPr>
          <p:nvPr/>
        </p:nvPicPr>
        <p:blipFill>
          <a:blip r:embed="rId5"/>
          <a:stretch>
            <a:fillRect/>
          </a:stretch>
        </p:blipFill>
        <p:spPr>
          <a:xfrm>
            <a:off x="4876800" y="3581400"/>
            <a:ext cx="1600200" cy="1348740"/>
          </a:xfrm>
          <a:prstGeom prst="rect">
            <a:avLst/>
          </a:prstGeom>
        </p:spPr>
      </p:pic>
      <p:pic>
        <p:nvPicPr>
          <p:cNvPr id="9" name="Picture 8"/>
          <p:cNvPicPr>
            <a:picLocks noChangeAspect="1"/>
          </p:cNvPicPr>
          <p:nvPr/>
        </p:nvPicPr>
        <p:blipFill>
          <a:blip r:embed="rId6"/>
          <a:stretch>
            <a:fillRect/>
          </a:stretch>
        </p:blipFill>
        <p:spPr>
          <a:xfrm>
            <a:off x="6096000" y="2209800"/>
            <a:ext cx="2667000" cy="767652"/>
          </a:xfrm>
          <a:prstGeom prst="rect">
            <a:avLst/>
          </a:prstGeom>
        </p:spPr>
      </p:pic>
      <p:pic>
        <p:nvPicPr>
          <p:cNvPr id="10" name="Picture 9"/>
          <p:cNvPicPr>
            <a:picLocks noChangeAspect="1"/>
          </p:cNvPicPr>
          <p:nvPr/>
        </p:nvPicPr>
        <p:blipFill>
          <a:blip r:embed="rId7"/>
          <a:stretch>
            <a:fillRect/>
          </a:stretch>
        </p:blipFill>
        <p:spPr>
          <a:xfrm>
            <a:off x="304800" y="2057400"/>
            <a:ext cx="1981200" cy="1255896"/>
          </a:xfrm>
          <a:prstGeom prst="rect">
            <a:avLst/>
          </a:prstGeom>
        </p:spPr>
      </p:pic>
      <p:pic>
        <p:nvPicPr>
          <p:cNvPr id="11" name="Picture 10"/>
          <p:cNvPicPr>
            <a:picLocks noChangeAspect="1"/>
          </p:cNvPicPr>
          <p:nvPr/>
        </p:nvPicPr>
        <p:blipFill>
          <a:blip r:embed="rId8"/>
          <a:stretch>
            <a:fillRect/>
          </a:stretch>
        </p:blipFill>
        <p:spPr>
          <a:xfrm>
            <a:off x="4419600" y="1928406"/>
            <a:ext cx="1371600" cy="1348194"/>
          </a:xfrm>
          <a:prstGeom prst="rect">
            <a:avLst/>
          </a:prstGeom>
        </p:spPr>
      </p:pic>
      <p:pic>
        <p:nvPicPr>
          <p:cNvPr id="12" name="Picture 11"/>
          <p:cNvPicPr>
            <a:picLocks noChangeAspect="1"/>
          </p:cNvPicPr>
          <p:nvPr/>
        </p:nvPicPr>
        <p:blipFill>
          <a:blip r:embed="rId9"/>
          <a:stretch>
            <a:fillRect/>
          </a:stretch>
        </p:blipFill>
        <p:spPr>
          <a:xfrm>
            <a:off x="3276600" y="5334000"/>
            <a:ext cx="2438400" cy="1050629"/>
          </a:xfrm>
          <a:prstGeom prst="rect">
            <a:avLst/>
          </a:prstGeom>
        </p:spPr>
      </p:pic>
    </p:spTree>
    <p:extLst>
      <p:ext uri="{BB962C8B-B14F-4D97-AF65-F5344CB8AC3E}">
        <p14:creationId xmlns:p14="http://schemas.microsoft.com/office/powerpoint/2010/main" val="26249777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 Monograph Processing</a:t>
            </a:r>
            <a:endParaRPr lang="en-US" dirty="0"/>
          </a:p>
        </p:txBody>
      </p:sp>
      <p:sp>
        <p:nvSpPr>
          <p:cNvPr id="3" name="Content Placeholder 2"/>
          <p:cNvSpPr>
            <a:spLocks noGrp="1"/>
          </p:cNvSpPr>
          <p:nvPr>
            <p:ph sz="quarter" idx="1"/>
          </p:nvPr>
        </p:nvSpPr>
        <p:spPr>
          <a:xfrm>
            <a:off x="612648" y="1905000"/>
            <a:ext cx="8153400" cy="4495800"/>
          </a:xfrm>
        </p:spPr>
        <p:txBody>
          <a:bodyPr/>
          <a:lstStyle/>
          <a:p>
            <a:r>
              <a:rPr lang="en-US" dirty="0"/>
              <a:t>Proprietary Canon .CR2 camera </a:t>
            </a:r>
            <a:r>
              <a:rPr lang="en-US" dirty="0" smtClean="0"/>
              <a:t>raw files </a:t>
            </a:r>
            <a:r>
              <a:rPr lang="en-US" dirty="0"/>
              <a:t>are first converted into a folder of DNG safety </a:t>
            </a:r>
            <a:r>
              <a:rPr lang="en-US" dirty="0" smtClean="0"/>
              <a:t>masters</a:t>
            </a:r>
            <a:endParaRPr lang="en-US" dirty="0"/>
          </a:p>
          <a:p>
            <a:r>
              <a:rPr lang="en-US" dirty="0" smtClean="0"/>
              <a:t>These are then segregated </a:t>
            </a:r>
            <a:r>
              <a:rPr lang="en-US" dirty="0"/>
              <a:t>into left and right page Adobe </a:t>
            </a:r>
            <a:r>
              <a:rPr lang="en-US" dirty="0" err="1"/>
              <a:t>Lightroom</a:t>
            </a:r>
            <a:r>
              <a:rPr lang="en-US" dirty="0"/>
              <a:t> </a:t>
            </a:r>
            <a:r>
              <a:rPr lang="en-US" dirty="0" smtClean="0"/>
              <a:t>3 Collections </a:t>
            </a:r>
            <a:r>
              <a:rPr lang="en-US" dirty="0"/>
              <a:t>by either verso or recto page </a:t>
            </a:r>
            <a:r>
              <a:rPr lang="en-US" dirty="0" smtClean="0"/>
              <a:t>origin</a:t>
            </a:r>
            <a:endParaRPr lang="en-US" dirty="0"/>
          </a:p>
          <a:p>
            <a:r>
              <a:rPr lang="en-US" dirty="0" smtClean="0"/>
              <a:t>Lossless </a:t>
            </a:r>
            <a:r>
              <a:rPr lang="en-US" dirty="0" err="1" smtClean="0"/>
              <a:t>rotatation</a:t>
            </a:r>
            <a:r>
              <a:rPr lang="en-US" dirty="0" smtClean="0"/>
              <a:t> </a:t>
            </a:r>
            <a:r>
              <a:rPr lang="en-US" dirty="0"/>
              <a:t>and </a:t>
            </a:r>
            <a:r>
              <a:rPr lang="en-US" dirty="0" smtClean="0"/>
              <a:t>cropping of DNGs through synchronized </a:t>
            </a:r>
            <a:r>
              <a:rPr lang="en-US" dirty="0" err="1" smtClean="0"/>
              <a:t>Lightroom</a:t>
            </a:r>
            <a:r>
              <a:rPr lang="en-US" dirty="0" smtClean="0"/>
              <a:t> parametric edits that get written directly to the DNG file’s embedded metadata…</a:t>
            </a:r>
            <a:endParaRPr lang="en-US" dirty="0"/>
          </a:p>
        </p:txBody>
      </p:sp>
    </p:spTree>
    <p:extLst>
      <p:ext uri="{BB962C8B-B14F-4D97-AF65-F5344CB8AC3E}">
        <p14:creationId xmlns:p14="http://schemas.microsoft.com/office/powerpoint/2010/main" val="9846980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Median</Template>
  <TotalTime>1646</TotalTime>
  <Words>1094</Words>
  <Application>Microsoft Macintosh PowerPoint</Application>
  <PresentationFormat>On-screen Show (4:3)</PresentationFormat>
  <Paragraphs>100</Paragraphs>
  <Slides>29</Slides>
  <Notes>27</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Median</vt:lpstr>
      <vt:lpstr>Optimized Still Image Batch Processing of Special Collections Bound Monographs and Manuscripts Using DNG, JPEG 2000, and Embedded XMP Metadata  IS&amp;T Archiving 2012 June 15, 2012 National Museum of Denmark Copenhagen, DK</vt:lpstr>
      <vt:lpstr>A Few Working Assumptions</vt:lpstr>
      <vt:lpstr>A Few Working Assumptions</vt:lpstr>
      <vt:lpstr>A Few Working Assumptions</vt:lpstr>
      <vt:lpstr>Tradition States That…</vt:lpstr>
      <vt:lpstr>In Fact, Today…</vt:lpstr>
      <vt:lpstr>What Has Made This Possible?</vt:lpstr>
      <vt:lpstr>Things like this…</vt:lpstr>
      <vt:lpstr>Bound Monograph Processing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Few Words About “Snapshots”</vt:lpstr>
      <vt:lpstr>A Few Words About “Snapshots”</vt:lpstr>
      <vt:lpstr>Scanner DNGs</vt:lpstr>
      <vt:lpstr>Scanner DNGs</vt:lpstr>
      <vt:lpstr>Putting It All Together w Lossless JPEG 2000</vt:lpstr>
      <vt:lpstr>…and Embedded XMP Process Metadata</vt:lpstr>
      <vt:lpstr>Leveraging Embedded XMP Across Image Format Types</vt:lpstr>
      <vt:lpstr>Leveraging Embedded XMP: Advantages</vt:lpstr>
      <vt:lpstr>Leveraging Embedded XMP: Advantages (con.)</vt:lpstr>
      <vt:lpstr>Schematic View of UConn Monograph/Manuscript Folder Conversion Workflow </vt:lpstr>
      <vt:lpstr>Contact</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Optimized Still Image Batch Processing of Special Collections Bound Monographs and Manuscripts Using DNG, JPEG 2000, and Embedded XMP Metadata</dc:title>
  <dc:subject/>
  <dc:creator>Michael J. Bennett</dc:creator>
  <cp:keywords/>
  <dc:description>Presentation made by the author at the IS&amp;T Archiving 2012 conference, June 15, 2012, National Museum of Denmark, Copenhagen, DK</dc:description>
  <cp:lastModifiedBy>Michael Bennett</cp:lastModifiedBy>
  <cp:revision>146</cp:revision>
  <dcterms:created xsi:type="dcterms:W3CDTF">2011-05-05T17:39:46Z</dcterms:created>
  <dcterms:modified xsi:type="dcterms:W3CDTF">2012-06-15T07:46:20Z</dcterms:modified>
  <cp:category/>
</cp:coreProperties>
</file>