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81" r:id="rId3"/>
    <p:sldId id="259" r:id="rId4"/>
    <p:sldId id="260" r:id="rId5"/>
    <p:sldId id="271" r:id="rId6"/>
    <p:sldId id="263" r:id="rId7"/>
    <p:sldId id="261" r:id="rId8"/>
    <p:sldId id="274" r:id="rId9"/>
    <p:sldId id="267" r:id="rId10"/>
    <p:sldId id="266" r:id="rId11"/>
    <p:sldId id="275" r:id="rId12"/>
    <p:sldId id="276" r:id="rId13"/>
    <p:sldId id="280" r:id="rId14"/>
    <p:sldId id="262" r:id="rId15"/>
    <p:sldId id="277" r:id="rId16"/>
    <p:sldId id="282" r:id="rId17"/>
    <p:sldId id="272" r:id="rId18"/>
    <p:sldId id="268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1" autoAdjust="0"/>
    <p:restoredTop sz="94660"/>
  </p:normalViewPr>
  <p:slideViewPr>
    <p:cSldViewPr>
      <p:cViewPr varScale="1">
        <p:scale>
          <a:sx n="70" d="100"/>
          <a:sy n="70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B968C5-8FF7-4E4D-8C3F-98C9927414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420755-4D58-4507-B328-D5B320707B8F}">
      <dgm:prSet custT="1"/>
      <dgm:spPr/>
      <dgm:t>
        <a:bodyPr/>
        <a:lstStyle/>
        <a:p>
          <a:pPr rtl="0"/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In-take of Digital Audio Reserves (D.A.R.)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	</a:t>
          </a:r>
          <a:endParaRPr lang="en-US" sz="1700" dirty="0">
            <a:latin typeface="Times New Roman" pitchFamily="18" charset="0"/>
            <a:cs typeface="Times New Roman" pitchFamily="18" charset="0"/>
          </a:endParaRPr>
        </a:p>
      </dgm:t>
    </dgm:pt>
    <dgm:pt modelId="{F47750B0-6F6A-4D5D-826B-CBBF892CE7CC}" type="parTrans" cxnId="{A1FA0B96-EAF5-487F-9F7C-D26BABB6B526}">
      <dgm:prSet/>
      <dgm:spPr/>
      <dgm:t>
        <a:bodyPr/>
        <a:lstStyle/>
        <a:p>
          <a:endParaRPr lang="en-US"/>
        </a:p>
      </dgm:t>
    </dgm:pt>
    <dgm:pt modelId="{9339AF5E-CEE3-46E4-862F-9F7E5661D025}" type="sibTrans" cxnId="{A1FA0B96-EAF5-487F-9F7C-D26BABB6B526}">
      <dgm:prSet/>
      <dgm:spPr/>
      <dgm:t>
        <a:bodyPr/>
        <a:lstStyle/>
        <a:p>
          <a:endParaRPr lang="en-US"/>
        </a:p>
      </dgm:t>
    </dgm:pt>
    <dgm:pt modelId="{5D563534-3371-4BC1-B328-34064FEC38A0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D.A.R. request is placed and approved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2A10C1A3-B33E-4974-BC51-9DD2E8184A0A}" type="parTrans" cxnId="{61BA18D4-DD39-460E-A381-A7BA19A27956}">
      <dgm:prSet/>
      <dgm:spPr/>
      <dgm:t>
        <a:bodyPr/>
        <a:lstStyle/>
        <a:p>
          <a:endParaRPr lang="en-US"/>
        </a:p>
      </dgm:t>
    </dgm:pt>
    <dgm:pt modelId="{E0ABD904-F335-4BBA-9EA5-B656528C8FA5}" type="sibTrans" cxnId="{61BA18D4-DD39-460E-A381-A7BA19A27956}">
      <dgm:prSet/>
      <dgm:spPr/>
      <dgm:t>
        <a:bodyPr/>
        <a:lstStyle/>
        <a:p>
          <a:endParaRPr lang="en-US"/>
        </a:p>
      </dgm:t>
    </dgm:pt>
    <dgm:pt modelId="{235851A4-045A-4CF8-860E-8A8F0827AD7E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Staff is added as section designer in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HuskyCT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(by Faculty)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FCFA87CD-2B1C-47AF-8FDF-8AB44D7C31D9}" type="parTrans" cxnId="{C2912269-4453-440A-B030-AA8FC5BF151E}">
      <dgm:prSet/>
      <dgm:spPr/>
      <dgm:t>
        <a:bodyPr/>
        <a:lstStyle/>
        <a:p>
          <a:endParaRPr lang="en-US"/>
        </a:p>
      </dgm:t>
    </dgm:pt>
    <dgm:pt modelId="{217C23BF-B06D-4220-AF7F-8048C5576C24}" type="sibTrans" cxnId="{C2912269-4453-440A-B030-AA8FC5BF151E}">
      <dgm:prSet/>
      <dgm:spPr/>
      <dgm:t>
        <a:bodyPr/>
        <a:lstStyle/>
        <a:p>
          <a:endParaRPr lang="en-US"/>
        </a:p>
      </dgm:t>
    </dgm:pt>
    <dgm:pt modelId="{FA0202CC-E989-41AD-8216-D725E2A44FCD}">
      <dgm:prSet custT="1"/>
      <dgm:spPr/>
      <dgm:t>
        <a:bodyPr/>
        <a:lstStyle/>
        <a:p>
          <a:pPr rtl="0"/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Digitization</a:t>
          </a:r>
        </a:p>
      </dgm:t>
    </dgm:pt>
    <dgm:pt modelId="{263A2E0D-5E8F-4F75-B8C5-EB0951C579FF}" type="parTrans" cxnId="{F4EB68FD-3FDA-4361-A2A2-643F6D190968}">
      <dgm:prSet/>
      <dgm:spPr/>
      <dgm:t>
        <a:bodyPr/>
        <a:lstStyle/>
        <a:p>
          <a:endParaRPr lang="en-US"/>
        </a:p>
      </dgm:t>
    </dgm:pt>
    <dgm:pt modelId="{730D80C9-C8BC-4501-895A-FD0E6FEE0E4D}" type="sibTrans" cxnId="{F4EB68FD-3FDA-4361-A2A2-643F6D190968}">
      <dgm:prSet/>
      <dgm:spPr/>
      <dgm:t>
        <a:bodyPr/>
        <a:lstStyle/>
        <a:p>
          <a:endParaRPr lang="en-US"/>
        </a:p>
      </dgm:t>
    </dgm:pt>
    <dgm:pt modelId="{71177456-4FD7-4405-9939-9246EFCAB0E9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Requested CDs are pulled from shelves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205CBF5F-0CB6-4D1B-8026-2D4CD0BA4857}" type="parTrans" cxnId="{1DCF9EBC-B9D6-4E3D-AD6F-9377F6593C89}">
      <dgm:prSet/>
      <dgm:spPr/>
      <dgm:t>
        <a:bodyPr/>
        <a:lstStyle/>
        <a:p>
          <a:endParaRPr lang="en-US"/>
        </a:p>
      </dgm:t>
    </dgm:pt>
    <dgm:pt modelId="{8E4E6A9C-00A1-4F4A-891B-634B0ECD425A}" type="sibTrans" cxnId="{1DCF9EBC-B9D6-4E3D-AD6F-9377F6593C89}">
      <dgm:prSet/>
      <dgm:spPr/>
      <dgm:t>
        <a:bodyPr/>
        <a:lstStyle/>
        <a:p>
          <a:endParaRPr lang="en-US"/>
        </a:p>
      </dgm:t>
    </dgm:pt>
    <dgm:pt modelId="{3EB2D857-9EC0-410D-B074-9856F3C21C81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Use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Foobar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2000 to burn CD(s)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577F6118-82B2-4579-9630-34D680A499F2}" type="parTrans" cxnId="{18E82DCE-24E0-4BD2-B52E-DCCFCF52E450}">
      <dgm:prSet/>
      <dgm:spPr/>
      <dgm:t>
        <a:bodyPr/>
        <a:lstStyle/>
        <a:p>
          <a:endParaRPr lang="en-US"/>
        </a:p>
      </dgm:t>
    </dgm:pt>
    <dgm:pt modelId="{5EA49C1A-F8A8-43F6-A6B1-D1BEDFE572D9}" type="sibTrans" cxnId="{18E82DCE-24E0-4BD2-B52E-DCCFCF52E450}">
      <dgm:prSet/>
      <dgm:spPr/>
      <dgm:t>
        <a:bodyPr/>
        <a:lstStyle/>
        <a:p>
          <a:endParaRPr lang="en-US"/>
        </a:p>
      </dgm:t>
    </dgm:pt>
    <dgm:pt modelId="{44D66CE4-0138-4FCA-BF1D-8A72514D1EE3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Use Variations MP4 Encoder to encode WAV files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1B5692AD-02A4-4CDB-8810-E43684246602}" type="parTrans" cxnId="{40F3E42B-E485-4C08-B165-E2475EC031A7}">
      <dgm:prSet/>
      <dgm:spPr/>
      <dgm:t>
        <a:bodyPr/>
        <a:lstStyle/>
        <a:p>
          <a:endParaRPr lang="en-US"/>
        </a:p>
      </dgm:t>
    </dgm:pt>
    <dgm:pt modelId="{0AA738DD-6929-4872-B45B-D59F9DDDFAC9}" type="sibTrans" cxnId="{40F3E42B-E485-4C08-B165-E2475EC031A7}">
      <dgm:prSet/>
      <dgm:spPr/>
      <dgm:t>
        <a:bodyPr/>
        <a:lstStyle/>
        <a:p>
          <a:endParaRPr lang="en-US"/>
        </a:p>
      </dgm:t>
    </dgm:pt>
    <dgm:pt modelId="{B9A222F7-32D9-4AA6-8A0C-BE6E5A0D4BCC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Import into and publish audio files in Variations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83694ECA-CA65-49C0-8E93-D34B85FF7D21}" type="parTrans" cxnId="{77A456A5-F591-4B30-B99D-70FC3A20CD78}">
      <dgm:prSet/>
      <dgm:spPr/>
      <dgm:t>
        <a:bodyPr/>
        <a:lstStyle/>
        <a:p>
          <a:endParaRPr lang="en-US"/>
        </a:p>
      </dgm:t>
    </dgm:pt>
    <dgm:pt modelId="{A8BC7170-4866-44D7-86EF-A76630996C19}" type="sibTrans" cxnId="{77A456A5-F591-4B30-B99D-70FC3A20CD78}">
      <dgm:prSet/>
      <dgm:spPr/>
      <dgm:t>
        <a:bodyPr/>
        <a:lstStyle/>
        <a:p>
          <a:endParaRPr lang="en-US"/>
        </a:p>
      </dgm:t>
    </dgm:pt>
    <dgm:pt modelId="{BC12267C-8E51-4281-9E01-F923B73FEBCF}">
      <dgm:prSet custT="1"/>
      <dgm:spPr/>
      <dgm:t>
        <a:bodyPr/>
        <a:lstStyle/>
        <a:p>
          <a:pPr rtl="0"/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Access in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HuskyCT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8B3AB0CA-CAEF-481B-A6D7-B01FD44C1675}" type="parTrans" cxnId="{6A389474-1760-44E7-B7C9-BBCE1FC3BC4E}">
      <dgm:prSet/>
      <dgm:spPr/>
      <dgm:t>
        <a:bodyPr/>
        <a:lstStyle/>
        <a:p>
          <a:endParaRPr lang="en-US"/>
        </a:p>
      </dgm:t>
    </dgm:pt>
    <dgm:pt modelId="{634E2AF5-9B46-4A49-89E4-88C758A22175}" type="sibTrans" cxnId="{6A389474-1760-44E7-B7C9-BBCE1FC3BC4E}">
      <dgm:prSet/>
      <dgm:spPr/>
      <dgm:t>
        <a:bodyPr/>
        <a:lstStyle/>
        <a:p>
          <a:endParaRPr lang="en-US"/>
        </a:p>
      </dgm:t>
    </dgm:pt>
    <dgm:pt modelId="{CBEF34ED-EECA-44BB-8315-5C4121D286EE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Link audio files in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HuskyCT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7D1F0D59-8D00-44B7-A624-9C2AD016C0C7}" type="parTrans" cxnId="{D133AC2C-9149-4C1B-AD4A-00325246FE5F}">
      <dgm:prSet/>
      <dgm:spPr/>
      <dgm:t>
        <a:bodyPr/>
        <a:lstStyle/>
        <a:p>
          <a:endParaRPr lang="en-US"/>
        </a:p>
      </dgm:t>
    </dgm:pt>
    <dgm:pt modelId="{CC2A2688-FE36-4E18-8175-33B08855BFAE}" type="sibTrans" cxnId="{D133AC2C-9149-4C1B-AD4A-00325246FE5F}">
      <dgm:prSet/>
      <dgm:spPr/>
      <dgm:t>
        <a:bodyPr/>
        <a:lstStyle/>
        <a:p>
          <a:endParaRPr lang="en-US"/>
        </a:p>
      </dgm:t>
    </dgm:pt>
    <dgm:pt modelId="{6218534C-9C27-46A1-8D79-4FC4928AD757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Test tracks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AAF9C56E-90D1-42C4-88F4-073970F8988B}" type="parTrans" cxnId="{AFF7450B-C778-4636-8B5F-D8E5EEB303E1}">
      <dgm:prSet/>
      <dgm:spPr/>
      <dgm:t>
        <a:bodyPr/>
        <a:lstStyle/>
        <a:p>
          <a:endParaRPr lang="en-US"/>
        </a:p>
      </dgm:t>
    </dgm:pt>
    <dgm:pt modelId="{C284352E-A66E-4DFA-BE80-CC9CC623FE21}" type="sibTrans" cxnId="{AFF7450B-C778-4636-8B5F-D8E5EEB303E1}">
      <dgm:prSet/>
      <dgm:spPr/>
      <dgm:t>
        <a:bodyPr/>
        <a:lstStyle/>
        <a:p>
          <a:endParaRPr lang="en-US"/>
        </a:p>
      </dgm:t>
    </dgm:pt>
    <dgm:pt modelId="{3A49B25E-0BFB-4CAD-B1AD-16364A6BB86F}" type="pres">
      <dgm:prSet presAssocID="{71B968C5-8FF7-4E4D-8C3F-98C9927414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16377C-658B-4683-889E-96151EBAB477}" type="pres">
      <dgm:prSet presAssocID="{FE420755-4D58-4507-B328-D5B320707B8F}" presName="parentLin" presStyleCnt="0"/>
      <dgm:spPr/>
    </dgm:pt>
    <dgm:pt modelId="{95E8FFD2-72F2-4B36-B7AA-8C25B49408A6}" type="pres">
      <dgm:prSet presAssocID="{FE420755-4D58-4507-B328-D5B320707B8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4C9B909-6FB8-49C4-B394-69A6013FC3E8}" type="pres">
      <dgm:prSet presAssocID="{FE420755-4D58-4507-B328-D5B320707B8F}" presName="parentText" presStyleLbl="node1" presStyleIdx="0" presStyleCnt="3" custScaleX="121370" custScaleY="1641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3543D-D87F-4208-BE06-2C3E65671B10}" type="pres">
      <dgm:prSet presAssocID="{FE420755-4D58-4507-B328-D5B320707B8F}" presName="negativeSpace" presStyleCnt="0"/>
      <dgm:spPr/>
    </dgm:pt>
    <dgm:pt modelId="{83223F49-21E7-4F91-A930-673D801E234F}" type="pres">
      <dgm:prSet presAssocID="{FE420755-4D58-4507-B328-D5B320707B8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19A09-990F-4316-97A0-27A895CA7F8F}" type="pres">
      <dgm:prSet presAssocID="{9339AF5E-CEE3-46E4-862F-9F7E5661D025}" presName="spaceBetweenRectangles" presStyleCnt="0"/>
      <dgm:spPr/>
    </dgm:pt>
    <dgm:pt modelId="{189EFA83-4657-410C-AB9F-7D26903802D1}" type="pres">
      <dgm:prSet presAssocID="{FA0202CC-E989-41AD-8216-D725E2A44FCD}" presName="parentLin" presStyleCnt="0"/>
      <dgm:spPr/>
    </dgm:pt>
    <dgm:pt modelId="{8F6AA0D3-BB7E-4A40-87CC-A4C04C3EB897}" type="pres">
      <dgm:prSet presAssocID="{FA0202CC-E989-41AD-8216-D725E2A44FC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CD52ECB-D639-42C7-8D24-8BDA8720FF18}" type="pres">
      <dgm:prSet presAssocID="{FA0202CC-E989-41AD-8216-D725E2A44FCD}" presName="parentText" presStyleLbl="node1" presStyleIdx="1" presStyleCnt="3" custScaleY="1183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0D0C9-A455-4C47-A637-858D4FBADF51}" type="pres">
      <dgm:prSet presAssocID="{FA0202CC-E989-41AD-8216-D725E2A44FCD}" presName="negativeSpace" presStyleCnt="0"/>
      <dgm:spPr/>
    </dgm:pt>
    <dgm:pt modelId="{A202129E-4234-405E-8C0A-6C80ED2136E1}" type="pres">
      <dgm:prSet presAssocID="{FA0202CC-E989-41AD-8216-D725E2A44FC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DEE09-B1EA-4A98-8D14-6695049D8DEC}" type="pres">
      <dgm:prSet presAssocID="{730D80C9-C8BC-4501-895A-FD0E6FEE0E4D}" presName="spaceBetweenRectangles" presStyleCnt="0"/>
      <dgm:spPr/>
    </dgm:pt>
    <dgm:pt modelId="{D62E02BD-B6E6-4E7C-B164-794C288D20CD}" type="pres">
      <dgm:prSet presAssocID="{BC12267C-8E51-4281-9E01-F923B73FEBCF}" presName="parentLin" presStyleCnt="0"/>
      <dgm:spPr/>
    </dgm:pt>
    <dgm:pt modelId="{016D280C-60C7-4541-9DEA-37325A985C36}" type="pres">
      <dgm:prSet presAssocID="{BC12267C-8E51-4281-9E01-F923B73FEBC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87AEAFA-8A2C-4002-BDC4-3B7F843598C3}" type="pres">
      <dgm:prSet presAssocID="{BC12267C-8E51-4281-9E01-F923B73FEBC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6A084D-2440-4B35-B344-8124B7E9AB41}" type="pres">
      <dgm:prSet presAssocID="{BC12267C-8E51-4281-9E01-F923B73FEBCF}" presName="negativeSpace" presStyleCnt="0"/>
      <dgm:spPr/>
    </dgm:pt>
    <dgm:pt modelId="{B364C80C-6635-4220-9355-B7BEF80EA963}" type="pres">
      <dgm:prSet presAssocID="{BC12267C-8E51-4281-9E01-F923B73FEBC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594A1B-07F9-4027-A40D-0750BEA04FB0}" type="presOf" srcId="{71B968C5-8FF7-4E4D-8C3F-98C9927414B2}" destId="{3A49B25E-0BFB-4CAD-B1AD-16364A6BB86F}" srcOrd="0" destOrd="0" presId="urn:microsoft.com/office/officeart/2005/8/layout/list1"/>
    <dgm:cxn modelId="{61BA18D4-DD39-460E-A381-A7BA19A27956}" srcId="{FE420755-4D58-4507-B328-D5B320707B8F}" destId="{5D563534-3371-4BC1-B328-34064FEC38A0}" srcOrd="0" destOrd="0" parTransId="{2A10C1A3-B33E-4974-BC51-9DD2E8184A0A}" sibTransId="{E0ABD904-F335-4BBA-9EA5-B656528C8FA5}"/>
    <dgm:cxn modelId="{1DCF9EBC-B9D6-4E3D-AD6F-9377F6593C89}" srcId="{FA0202CC-E989-41AD-8216-D725E2A44FCD}" destId="{71177456-4FD7-4405-9939-9246EFCAB0E9}" srcOrd="0" destOrd="0" parTransId="{205CBF5F-0CB6-4D1B-8026-2D4CD0BA4857}" sibTransId="{8E4E6A9C-00A1-4F4A-891B-634B0ECD425A}"/>
    <dgm:cxn modelId="{D28FB3D5-136E-416F-B496-D56DF81DDE24}" type="presOf" srcId="{B9A222F7-32D9-4AA6-8A0C-BE6E5A0D4BCC}" destId="{A202129E-4234-405E-8C0A-6C80ED2136E1}" srcOrd="0" destOrd="3" presId="urn:microsoft.com/office/officeart/2005/8/layout/list1"/>
    <dgm:cxn modelId="{FCE8F14D-25AD-4931-A46D-76C7F0504018}" type="presOf" srcId="{44D66CE4-0138-4FCA-BF1D-8A72514D1EE3}" destId="{A202129E-4234-405E-8C0A-6C80ED2136E1}" srcOrd="0" destOrd="2" presId="urn:microsoft.com/office/officeart/2005/8/layout/list1"/>
    <dgm:cxn modelId="{77A456A5-F591-4B30-B99D-70FC3A20CD78}" srcId="{FA0202CC-E989-41AD-8216-D725E2A44FCD}" destId="{B9A222F7-32D9-4AA6-8A0C-BE6E5A0D4BCC}" srcOrd="3" destOrd="0" parTransId="{83694ECA-CA65-49C0-8E93-D34B85FF7D21}" sibTransId="{A8BC7170-4866-44D7-86EF-A76630996C19}"/>
    <dgm:cxn modelId="{C2912269-4453-440A-B030-AA8FC5BF151E}" srcId="{FE420755-4D58-4507-B328-D5B320707B8F}" destId="{235851A4-045A-4CF8-860E-8A8F0827AD7E}" srcOrd="1" destOrd="0" parTransId="{FCFA87CD-2B1C-47AF-8FDF-8AB44D7C31D9}" sibTransId="{217C23BF-B06D-4220-AF7F-8048C5576C24}"/>
    <dgm:cxn modelId="{40F3E42B-E485-4C08-B165-E2475EC031A7}" srcId="{FA0202CC-E989-41AD-8216-D725E2A44FCD}" destId="{44D66CE4-0138-4FCA-BF1D-8A72514D1EE3}" srcOrd="2" destOrd="0" parTransId="{1B5692AD-02A4-4CDB-8810-E43684246602}" sibTransId="{0AA738DD-6929-4872-B45B-D59F9DDDFAC9}"/>
    <dgm:cxn modelId="{4A703288-79F2-497E-B506-99241997980A}" type="presOf" srcId="{3EB2D857-9EC0-410D-B074-9856F3C21C81}" destId="{A202129E-4234-405E-8C0A-6C80ED2136E1}" srcOrd="0" destOrd="1" presId="urn:microsoft.com/office/officeart/2005/8/layout/list1"/>
    <dgm:cxn modelId="{00DD5FB0-A8C1-4DF8-8CF9-68E56628EE6A}" type="presOf" srcId="{5D563534-3371-4BC1-B328-34064FEC38A0}" destId="{83223F49-21E7-4F91-A930-673D801E234F}" srcOrd="0" destOrd="0" presId="urn:microsoft.com/office/officeart/2005/8/layout/list1"/>
    <dgm:cxn modelId="{F4EB68FD-3FDA-4361-A2A2-643F6D190968}" srcId="{71B968C5-8FF7-4E4D-8C3F-98C9927414B2}" destId="{FA0202CC-E989-41AD-8216-D725E2A44FCD}" srcOrd="1" destOrd="0" parTransId="{263A2E0D-5E8F-4F75-B8C5-EB0951C579FF}" sibTransId="{730D80C9-C8BC-4501-895A-FD0E6FEE0E4D}"/>
    <dgm:cxn modelId="{CC01280B-F6EF-4DB1-9E51-2B886393B6F7}" type="presOf" srcId="{6218534C-9C27-46A1-8D79-4FC4928AD757}" destId="{B364C80C-6635-4220-9355-B7BEF80EA963}" srcOrd="0" destOrd="1" presId="urn:microsoft.com/office/officeart/2005/8/layout/list1"/>
    <dgm:cxn modelId="{9A4933B0-8DE4-427D-9328-5546D269575C}" type="presOf" srcId="{FE420755-4D58-4507-B328-D5B320707B8F}" destId="{95E8FFD2-72F2-4B36-B7AA-8C25B49408A6}" srcOrd="0" destOrd="0" presId="urn:microsoft.com/office/officeart/2005/8/layout/list1"/>
    <dgm:cxn modelId="{094C323B-1CAA-476F-BFB3-C93336FB0641}" type="presOf" srcId="{CBEF34ED-EECA-44BB-8315-5C4121D286EE}" destId="{B364C80C-6635-4220-9355-B7BEF80EA963}" srcOrd="0" destOrd="0" presId="urn:microsoft.com/office/officeart/2005/8/layout/list1"/>
    <dgm:cxn modelId="{3D55E309-9407-4C4F-9C4A-7D68D2AC7F84}" type="presOf" srcId="{BC12267C-8E51-4281-9E01-F923B73FEBCF}" destId="{016D280C-60C7-4541-9DEA-37325A985C36}" srcOrd="0" destOrd="0" presId="urn:microsoft.com/office/officeart/2005/8/layout/list1"/>
    <dgm:cxn modelId="{558C4E5C-D86C-40C2-B092-BFD2638E09F1}" type="presOf" srcId="{235851A4-045A-4CF8-860E-8A8F0827AD7E}" destId="{83223F49-21E7-4F91-A930-673D801E234F}" srcOrd="0" destOrd="1" presId="urn:microsoft.com/office/officeart/2005/8/layout/list1"/>
    <dgm:cxn modelId="{22D5A044-2D95-44BA-A688-B862F259ED05}" type="presOf" srcId="{71177456-4FD7-4405-9939-9246EFCAB0E9}" destId="{A202129E-4234-405E-8C0A-6C80ED2136E1}" srcOrd="0" destOrd="0" presId="urn:microsoft.com/office/officeart/2005/8/layout/list1"/>
    <dgm:cxn modelId="{14D42575-E97F-45A8-B225-C54AB7E9B1CA}" type="presOf" srcId="{FA0202CC-E989-41AD-8216-D725E2A44FCD}" destId="{BCD52ECB-D639-42C7-8D24-8BDA8720FF18}" srcOrd="1" destOrd="0" presId="urn:microsoft.com/office/officeart/2005/8/layout/list1"/>
    <dgm:cxn modelId="{6A389474-1760-44E7-B7C9-BBCE1FC3BC4E}" srcId="{71B968C5-8FF7-4E4D-8C3F-98C9927414B2}" destId="{BC12267C-8E51-4281-9E01-F923B73FEBCF}" srcOrd="2" destOrd="0" parTransId="{8B3AB0CA-CAEF-481B-A6D7-B01FD44C1675}" sibTransId="{634E2AF5-9B46-4A49-89E4-88C758A22175}"/>
    <dgm:cxn modelId="{A1FA0B96-EAF5-487F-9F7C-D26BABB6B526}" srcId="{71B968C5-8FF7-4E4D-8C3F-98C9927414B2}" destId="{FE420755-4D58-4507-B328-D5B320707B8F}" srcOrd="0" destOrd="0" parTransId="{F47750B0-6F6A-4D5D-826B-CBBF892CE7CC}" sibTransId="{9339AF5E-CEE3-46E4-862F-9F7E5661D025}"/>
    <dgm:cxn modelId="{6B6DC4E3-8ED7-4793-9BC1-627FBC490E02}" type="presOf" srcId="{FE420755-4D58-4507-B328-D5B320707B8F}" destId="{14C9B909-6FB8-49C4-B394-69A6013FC3E8}" srcOrd="1" destOrd="0" presId="urn:microsoft.com/office/officeart/2005/8/layout/list1"/>
    <dgm:cxn modelId="{D133AC2C-9149-4C1B-AD4A-00325246FE5F}" srcId="{BC12267C-8E51-4281-9E01-F923B73FEBCF}" destId="{CBEF34ED-EECA-44BB-8315-5C4121D286EE}" srcOrd="0" destOrd="0" parTransId="{7D1F0D59-8D00-44B7-A624-9C2AD016C0C7}" sibTransId="{CC2A2688-FE36-4E18-8175-33B08855BFAE}"/>
    <dgm:cxn modelId="{A41E1965-9C58-4A65-AC65-2042B1C8BD2F}" type="presOf" srcId="{FA0202CC-E989-41AD-8216-D725E2A44FCD}" destId="{8F6AA0D3-BB7E-4A40-87CC-A4C04C3EB897}" srcOrd="0" destOrd="0" presId="urn:microsoft.com/office/officeart/2005/8/layout/list1"/>
    <dgm:cxn modelId="{18E82DCE-24E0-4BD2-B52E-DCCFCF52E450}" srcId="{FA0202CC-E989-41AD-8216-D725E2A44FCD}" destId="{3EB2D857-9EC0-410D-B074-9856F3C21C81}" srcOrd="1" destOrd="0" parTransId="{577F6118-82B2-4579-9630-34D680A499F2}" sibTransId="{5EA49C1A-F8A8-43F6-A6B1-D1BEDFE572D9}"/>
    <dgm:cxn modelId="{24F9E1F8-1F52-4EDF-ACCA-51808A5CA3C4}" type="presOf" srcId="{BC12267C-8E51-4281-9E01-F923B73FEBCF}" destId="{E87AEAFA-8A2C-4002-BDC4-3B7F843598C3}" srcOrd="1" destOrd="0" presId="urn:microsoft.com/office/officeart/2005/8/layout/list1"/>
    <dgm:cxn modelId="{AFF7450B-C778-4636-8B5F-D8E5EEB303E1}" srcId="{BC12267C-8E51-4281-9E01-F923B73FEBCF}" destId="{6218534C-9C27-46A1-8D79-4FC4928AD757}" srcOrd="1" destOrd="0" parTransId="{AAF9C56E-90D1-42C4-88F4-073970F8988B}" sibTransId="{C284352E-A66E-4DFA-BE80-CC9CC623FE21}"/>
    <dgm:cxn modelId="{7A6A3558-5E1A-4518-BE85-E49C83FD4026}" type="presParOf" srcId="{3A49B25E-0BFB-4CAD-B1AD-16364A6BB86F}" destId="{2C16377C-658B-4683-889E-96151EBAB477}" srcOrd="0" destOrd="0" presId="urn:microsoft.com/office/officeart/2005/8/layout/list1"/>
    <dgm:cxn modelId="{21BBBFCE-CFEF-45C2-8AD8-65DE74D3C369}" type="presParOf" srcId="{2C16377C-658B-4683-889E-96151EBAB477}" destId="{95E8FFD2-72F2-4B36-B7AA-8C25B49408A6}" srcOrd="0" destOrd="0" presId="urn:microsoft.com/office/officeart/2005/8/layout/list1"/>
    <dgm:cxn modelId="{4908AD98-E233-46DC-8E20-2B0475CD8F07}" type="presParOf" srcId="{2C16377C-658B-4683-889E-96151EBAB477}" destId="{14C9B909-6FB8-49C4-B394-69A6013FC3E8}" srcOrd="1" destOrd="0" presId="urn:microsoft.com/office/officeart/2005/8/layout/list1"/>
    <dgm:cxn modelId="{FE971DD7-A9ED-4237-A0A3-F19D686D63BC}" type="presParOf" srcId="{3A49B25E-0BFB-4CAD-B1AD-16364A6BB86F}" destId="{3AB3543D-D87F-4208-BE06-2C3E65671B10}" srcOrd="1" destOrd="0" presId="urn:microsoft.com/office/officeart/2005/8/layout/list1"/>
    <dgm:cxn modelId="{0ABA8C9D-5FED-4F6C-ABE3-DEF60D1D5B11}" type="presParOf" srcId="{3A49B25E-0BFB-4CAD-B1AD-16364A6BB86F}" destId="{83223F49-21E7-4F91-A930-673D801E234F}" srcOrd="2" destOrd="0" presId="urn:microsoft.com/office/officeart/2005/8/layout/list1"/>
    <dgm:cxn modelId="{31BF840D-EEF1-474F-8EB4-2ADC9189EF21}" type="presParOf" srcId="{3A49B25E-0BFB-4CAD-B1AD-16364A6BB86F}" destId="{FCC19A09-990F-4316-97A0-27A895CA7F8F}" srcOrd="3" destOrd="0" presId="urn:microsoft.com/office/officeart/2005/8/layout/list1"/>
    <dgm:cxn modelId="{F3676232-6B65-4497-8C6E-44980285B0D5}" type="presParOf" srcId="{3A49B25E-0BFB-4CAD-B1AD-16364A6BB86F}" destId="{189EFA83-4657-410C-AB9F-7D26903802D1}" srcOrd="4" destOrd="0" presId="urn:microsoft.com/office/officeart/2005/8/layout/list1"/>
    <dgm:cxn modelId="{7AE1FEBC-6079-4D87-840C-981AE49197B7}" type="presParOf" srcId="{189EFA83-4657-410C-AB9F-7D26903802D1}" destId="{8F6AA0D3-BB7E-4A40-87CC-A4C04C3EB897}" srcOrd="0" destOrd="0" presId="urn:microsoft.com/office/officeart/2005/8/layout/list1"/>
    <dgm:cxn modelId="{07EFE970-C359-4633-A1FC-269BDBCF2060}" type="presParOf" srcId="{189EFA83-4657-410C-AB9F-7D26903802D1}" destId="{BCD52ECB-D639-42C7-8D24-8BDA8720FF18}" srcOrd="1" destOrd="0" presId="urn:microsoft.com/office/officeart/2005/8/layout/list1"/>
    <dgm:cxn modelId="{B968AB72-D34D-441A-ADC3-EE835E284EFC}" type="presParOf" srcId="{3A49B25E-0BFB-4CAD-B1AD-16364A6BB86F}" destId="{FA40D0C9-A455-4C47-A637-858D4FBADF51}" srcOrd="5" destOrd="0" presId="urn:microsoft.com/office/officeart/2005/8/layout/list1"/>
    <dgm:cxn modelId="{C8C82E65-9002-4A7C-8F67-19D91B78D9A5}" type="presParOf" srcId="{3A49B25E-0BFB-4CAD-B1AD-16364A6BB86F}" destId="{A202129E-4234-405E-8C0A-6C80ED2136E1}" srcOrd="6" destOrd="0" presId="urn:microsoft.com/office/officeart/2005/8/layout/list1"/>
    <dgm:cxn modelId="{DC361209-ED51-4D2A-8507-E97AEE0554BB}" type="presParOf" srcId="{3A49B25E-0BFB-4CAD-B1AD-16364A6BB86F}" destId="{432DEE09-B1EA-4A98-8D14-6695049D8DEC}" srcOrd="7" destOrd="0" presId="urn:microsoft.com/office/officeart/2005/8/layout/list1"/>
    <dgm:cxn modelId="{DDC1175B-333D-49FE-9803-82E8BF8CB8A2}" type="presParOf" srcId="{3A49B25E-0BFB-4CAD-B1AD-16364A6BB86F}" destId="{D62E02BD-B6E6-4E7C-B164-794C288D20CD}" srcOrd="8" destOrd="0" presId="urn:microsoft.com/office/officeart/2005/8/layout/list1"/>
    <dgm:cxn modelId="{846C4F97-65EF-40EA-B853-60505FE9CDCA}" type="presParOf" srcId="{D62E02BD-B6E6-4E7C-B164-794C288D20CD}" destId="{016D280C-60C7-4541-9DEA-37325A985C36}" srcOrd="0" destOrd="0" presId="urn:microsoft.com/office/officeart/2005/8/layout/list1"/>
    <dgm:cxn modelId="{8C6FA6AF-C828-436D-BDB2-95E9DDD34642}" type="presParOf" srcId="{D62E02BD-B6E6-4E7C-B164-794C288D20CD}" destId="{E87AEAFA-8A2C-4002-BDC4-3B7F843598C3}" srcOrd="1" destOrd="0" presId="urn:microsoft.com/office/officeart/2005/8/layout/list1"/>
    <dgm:cxn modelId="{07FF5B51-0268-43A5-A79E-0C6DCD44F0A0}" type="presParOf" srcId="{3A49B25E-0BFB-4CAD-B1AD-16364A6BB86F}" destId="{906A084D-2440-4B35-B344-8124B7E9AB41}" srcOrd="9" destOrd="0" presId="urn:microsoft.com/office/officeart/2005/8/layout/list1"/>
    <dgm:cxn modelId="{15AB5DB3-221A-4E49-8167-5E260BACE65F}" type="presParOf" srcId="{3A49B25E-0BFB-4CAD-B1AD-16364A6BB86F}" destId="{B364C80C-6635-4220-9355-B7BEF80EA96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223F49-21E7-4F91-A930-673D801E234F}">
      <dsp:nvSpPr>
        <dsp:cNvPr id="0" name=""/>
        <dsp:cNvSpPr/>
      </dsp:nvSpPr>
      <dsp:spPr>
        <a:xfrm>
          <a:off x="0" y="485800"/>
          <a:ext cx="7498080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934" tIns="291592" rIns="581934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D.A.R. request is placed and approved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Staff is added as section designer in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HuskyCT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(by Faculty)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85800"/>
        <a:ext cx="7498080" cy="1014300"/>
      </dsp:txXfrm>
    </dsp:sp>
    <dsp:sp modelId="{14C9B909-6FB8-49C4-B394-69A6013FC3E8}">
      <dsp:nvSpPr>
        <dsp:cNvPr id="0" name=""/>
        <dsp:cNvSpPr/>
      </dsp:nvSpPr>
      <dsp:spPr>
        <a:xfrm>
          <a:off x="374904" y="14240"/>
          <a:ext cx="6370293" cy="67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387" tIns="0" rIns="198387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In-take of Digital Audio Reserves (D.A.R.)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	</a:t>
          </a:r>
          <a:endParaRPr lang="en-U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4904" y="14240"/>
        <a:ext cx="6370293" cy="678200"/>
      </dsp:txXfrm>
    </dsp:sp>
    <dsp:sp modelId="{A202129E-4234-405E-8C0A-6C80ED2136E1}">
      <dsp:nvSpPr>
        <dsp:cNvPr id="0" name=""/>
        <dsp:cNvSpPr/>
      </dsp:nvSpPr>
      <dsp:spPr>
        <a:xfrm>
          <a:off x="0" y="1858119"/>
          <a:ext cx="7498080" cy="163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934" tIns="291592" rIns="581934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Requested CDs are pulled from shelves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Use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Foobar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2000 to burn CD(s)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Use Variations MP4 Encoder to encode WAV files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Import into and publish audio files in Variations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858119"/>
        <a:ext cx="7498080" cy="1631700"/>
      </dsp:txXfrm>
    </dsp:sp>
    <dsp:sp modelId="{BCD52ECB-D639-42C7-8D24-8BDA8720FF18}">
      <dsp:nvSpPr>
        <dsp:cNvPr id="0" name=""/>
        <dsp:cNvSpPr/>
      </dsp:nvSpPr>
      <dsp:spPr>
        <a:xfrm>
          <a:off x="374904" y="1575700"/>
          <a:ext cx="5248656" cy="489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387" tIns="0" rIns="198387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Digitization</a:t>
          </a:r>
        </a:p>
      </dsp:txBody>
      <dsp:txXfrm>
        <a:off x="374904" y="1575700"/>
        <a:ext cx="5248656" cy="489059"/>
      </dsp:txXfrm>
    </dsp:sp>
    <dsp:sp modelId="{B364C80C-6635-4220-9355-B7BEF80EA963}">
      <dsp:nvSpPr>
        <dsp:cNvPr id="0" name=""/>
        <dsp:cNvSpPr/>
      </dsp:nvSpPr>
      <dsp:spPr>
        <a:xfrm>
          <a:off x="0" y="3772059"/>
          <a:ext cx="7498080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934" tIns="291592" rIns="581934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Link audio files in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HuskyCT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Test tracks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772059"/>
        <a:ext cx="7498080" cy="1014300"/>
      </dsp:txXfrm>
    </dsp:sp>
    <dsp:sp modelId="{E87AEAFA-8A2C-4002-BDC4-3B7F843598C3}">
      <dsp:nvSpPr>
        <dsp:cNvPr id="0" name=""/>
        <dsp:cNvSpPr/>
      </dsp:nvSpPr>
      <dsp:spPr>
        <a:xfrm>
          <a:off x="374904" y="3565419"/>
          <a:ext cx="5248656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387" tIns="0" rIns="198387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Access in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HuskyCT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4904" y="3565419"/>
        <a:ext cx="5248656" cy="413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/>
            </a:lvl1pPr>
          </a:lstStyle>
          <a:p>
            <a:pPr>
              <a:defRPr/>
            </a:pPr>
            <a:fld id="{F998D34A-3447-47B9-821C-482A13258927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F660197-97E2-43D6-904D-62DBB2A92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4D4A71-A576-4EAD-849D-A82F0132AA2D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CA36FC-098F-4617-8C09-14022ABE2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DB3701-7804-4EE7-B038-8EA35453D10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0441AD-7AB4-4367-BB4A-C7E22D1F82D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242368-963B-42BB-A27E-6FC3BB58D71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B7C6DF-0E85-4B2C-AD52-94901DE64F5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9A363-C181-489B-A85B-0C74B5BDB25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9CB9B9-B605-44E5-85CF-0A860661038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ABFA9E-E941-42DD-81AC-8CED13E1FCD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541EAF-50DD-4CF4-981D-2124852EBA3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8D075-FD9A-498C-9648-8DD27D5C901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F26D9A-97A0-40CD-909F-6C4C127E68C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1D4284-CF2D-4D74-8FF1-BE73BAF19C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38BB3-2228-4D39-B43D-A10B637EA7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ED9F7E-A393-4FAE-BC1F-0854AAA261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5087D6-DA48-4DE8-B189-ACD6C6F5C3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77F818-6EAC-4A76-A049-DE829593861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A1ABAD-0B7D-41C7-B0CD-F1FFB9F1DB5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A25B32-939D-4AF1-B090-F3691690037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AC3700-2CE0-458D-9F06-4F733DDBF8B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22C766-6AA5-43A9-9DD4-EE28F381A43F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BD441F-4054-41A3-8AA6-7A72D5E8D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75587-4965-4E2E-83CA-90504EF63FE6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E6237-BF77-4E93-8C4E-EC845CDBD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B75DC-8451-4DFE-AFCF-E8065C1D511E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2B7C-5AAE-4792-BB4B-747EDE524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FCA46-C43D-41B5-9107-2B211AB53C3C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7E45-573B-4AEF-B759-6AB1E7128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3C8E08-E8C8-47CC-95E8-D9509574C825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082B3F-DCF4-4F8B-A83D-2A8D8E1F7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1BA96-1DC3-46E3-9A3A-8016DD688608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81EAA-58A0-47DF-A7BC-63F33A164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363F5C-A4D0-417A-B240-9AA1203415B9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B691CA-1AA7-4EEA-8763-449C2D32C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B3574-F14D-4BAE-95C0-BE54DC6624A6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C1C61-22EA-4770-A173-ED6F8F423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A32DAA-2EA9-4260-9294-07786EBBE5AB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9958C2-7555-4984-89FC-0F95980B8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F9D50F-F15B-4FE3-97EE-64834DC5FEAF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331B97-728D-44AC-808D-8353E20BA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84B11F-9D06-433C-88A7-8C0A5CAFE263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A17BE1-7042-4F88-B483-C2F16CB8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162EA3DA-34A0-4450-95E9-B1545D3593F3}" type="datetimeFigureOut">
              <a:rPr lang="en-US"/>
              <a:pPr>
                <a:defRPr/>
              </a:pPr>
              <a:t>4/13/2011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20480F25-F33F-43F4-A5EE-5970BE461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1" r:id="rId2"/>
    <p:sldLayoutId id="2147483937" r:id="rId3"/>
    <p:sldLayoutId id="2147483932" r:id="rId4"/>
    <p:sldLayoutId id="2147483938" r:id="rId5"/>
    <p:sldLayoutId id="2147483933" r:id="rId6"/>
    <p:sldLayoutId id="2147483939" r:id="rId7"/>
    <p:sldLayoutId id="2147483940" r:id="rId8"/>
    <p:sldLayoutId id="2147483941" r:id="rId9"/>
    <p:sldLayoutId id="2147483934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84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8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84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84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84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usic.lib.uconn.edu/dar.html.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uskyct.uconn.ed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407275" cy="147161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</a:b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Variations 6.0 Pilot</a:t>
            </a:r>
            <a:endParaRPr lang="en-US" b="1" dirty="0">
              <a:solidFill>
                <a:schemeClr val="tx2">
                  <a:satMod val="130000"/>
                </a:schemeClr>
              </a:solidFill>
              <a:latin typeface="Papyru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7407275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latin typeface="Papyrus" pitchFamily="66" charset="0"/>
              </a:rPr>
              <a:t>UConn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latin typeface="Papyrus" pitchFamily="66" charset="0"/>
              </a:rPr>
              <a:t>2010 - 2011</a:t>
            </a:r>
            <a:endParaRPr lang="en-US" b="1" dirty="0">
              <a:latin typeface="Papyrus" pitchFamily="66" charset="0"/>
            </a:endParaRP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1600200" y="4114800"/>
            <a:ext cx="6019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>
              <a:latin typeface="Times New Roman" pitchFamily="84" charset="0"/>
              <a:cs typeface="Times New Roman" pitchFamily="84" charset="0"/>
            </a:endParaRPr>
          </a:p>
          <a:p>
            <a:pPr algn="ctr"/>
            <a:r>
              <a:rPr lang="en-US">
                <a:latin typeface="Times New Roman" pitchFamily="84" charset="0"/>
                <a:cs typeface="Times New Roman" pitchFamily="84" charset="0"/>
              </a:rPr>
              <a:t>Anna E. Kijas</a:t>
            </a:r>
          </a:p>
          <a:p>
            <a:pPr algn="ctr"/>
            <a:r>
              <a:rPr lang="en-US">
                <a:latin typeface="Times New Roman" pitchFamily="84" charset="0"/>
                <a:cs typeface="Times New Roman" pitchFamily="84" charset="0"/>
              </a:rPr>
              <a:t>Music &amp; Dramatic Arts Librarian</a:t>
            </a:r>
          </a:p>
          <a:p>
            <a:pPr algn="ctr"/>
            <a:r>
              <a:rPr lang="en-US">
                <a:latin typeface="Times New Roman" pitchFamily="84" charset="0"/>
                <a:cs typeface="Times New Roman" pitchFamily="84" charset="0"/>
              </a:rPr>
              <a:t>University of Connecticut</a:t>
            </a:r>
          </a:p>
          <a:p>
            <a:pPr algn="ctr"/>
            <a:endParaRPr lang="en-US">
              <a:latin typeface="Times New Roman" pitchFamily="84" charset="0"/>
              <a:cs typeface="Times New Roman" pitchFamily="84" charset="0"/>
            </a:endParaRPr>
          </a:p>
          <a:p>
            <a:pPr algn="ctr"/>
            <a:r>
              <a:rPr lang="en-US">
                <a:latin typeface="Times New Roman" pitchFamily="84" charset="0"/>
                <a:cs typeface="Times New Roman" pitchFamily="84" charset="0"/>
              </a:rPr>
              <a:t>April 14, 2011</a:t>
            </a:r>
          </a:p>
          <a:p>
            <a:pPr algn="ctr"/>
            <a:endParaRPr lang="en-US">
              <a:latin typeface="Times New Roman" pitchFamily="84" charset="0"/>
              <a:cs typeface="Times New Roman" pitchFamily="84" charset="0"/>
            </a:endParaRPr>
          </a:p>
          <a:p>
            <a:pPr algn="ctr"/>
            <a:r>
              <a:rPr lang="en-US">
                <a:latin typeface="Times New Roman" pitchFamily="84" charset="0"/>
                <a:cs typeface="Times New Roman" pitchFamily="84" charset="0"/>
              </a:rPr>
              <a:t>NERCOMP Evaluation:   </a:t>
            </a:r>
            <a:r>
              <a:rPr lang="en-US" b="1">
                <a:latin typeface="Times New Roman" pitchFamily="84" charset="0"/>
                <a:cs typeface="Times New Roman" pitchFamily="84" charset="0"/>
              </a:rPr>
              <a:t>bit.ly/nercomp_media</a:t>
            </a:r>
            <a:endParaRPr lang="en-US">
              <a:latin typeface="Times New Roman" pitchFamily="84" charset="0"/>
              <a:cs typeface="Times New Roman" pitchFamily="84" charset="0"/>
            </a:endParaRPr>
          </a:p>
          <a:p>
            <a:pPr algn="ctr"/>
            <a:endParaRPr lang="en-US">
              <a:latin typeface="Times New Roman" pitchFamily="84" charset="0"/>
              <a:cs typeface="Times New Roman" pitchFamily="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Audio </a:t>
            </a:r>
            <a:r>
              <a:rPr lang="en-US" b="1" dirty="0" err="1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Timeliner</a:t>
            </a:r>
            <a:endParaRPr lang="en-US" b="1" dirty="0" smtClean="0">
              <a:solidFill>
                <a:schemeClr val="tx2">
                  <a:satMod val="130000"/>
                </a:schemeClr>
              </a:solidFill>
              <a:latin typeface="Papyrus" pitchFamily="66" charset="0"/>
            </a:endParaRPr>
          </a:p>
        </p:txBody>
      </p:sp>
      <p:pic>
        <p:nvPicPr>
          <p:cNvPr id="17411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35100" y="1730375"/>
            <a:ext cx="7499350" cy="42354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Variations Download Page</a:t>
            </a:r>
            <a:endParaRPr lang="en-US" dirty="0"/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20000" r="33176" b="7500"/>
          <a:stretch>
            <a:fillRect/>
          </a:stretch>
        </p:blipFill>
        <p:spPr>
          <a:xfrm>
            <a:off x="1676400" y="1905000"/>
            <a:ext cx="6578600" cy="4030663"/>
          </a:xfrm>
          <a:noFill/>
        </p:spPr>
      </p:pic>
      <p:sp>
        <p:nvSpPr>
          <p:cNvPr id="4" name="TextBox 3"/>
          <p:cNvSpPr txBox="1"/>
          <p:nvPr/>
        </p:nvSpPr>
        <p:spPr>
          <a:xfrm>
            <a:off x="1905000" y="6211669"/>
            <a:ext cx="609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http://variations.lib.uconn.edu/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latin typeface="Papyrus" pitchFamily="66" charset="0"/>
              </a:rPr>
              <a:t>Variations Access Page</a:t>
            </a:r>
            <a:endParaRPr lang="en-US" b="1" dirty="0">
              <a:latin typeface="Papyrus" pitchFamily="66" charset="0"/>
            </a:endParaRP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706" t="21249" r="40941" b="6250"/>
          <a:stretch>
            <a:fillRect/>
          </a:stretch>
        </p:blipFill>
        <p:spPr>
          <a:xfrm>
            <a:off x="1600200" y="1371600"/>
            <a:ext cx="7029450" cy="4932363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>
              <a:buFont typeface="Wingdings 2" pitchFamily="84" charset="2"/>
              <a:buNone/>
            </a:pPr>
            <a:endParaRPr lang="en-US" sz="2000" b="1" smtClean="0">
              <a:latin typeface="Times New Roman" pitchFamily="84" charset="0"/>
              <a:cs typeface="Times New Roman" pitchFamily="84" charset="0"/>
            </a:endParaRPr>
          </a:p>
          <a:p>
            <a:pPr>
              <a:buFont typeface="Wingdings 2" pitchFamily="84" charset="2"/>
              <a:buNone/>
            </a:pPr>
            <a:endParaRPr lang="en-US" sz="2000" b="1" smtClean="0">
              <a:latin typeface="Times New Roman" pitchFamily="84" charset="0"/>
              <a:cs typeface="Times New Roman" pitchFamily="84" charset="0"/>
            </a:endParaRPr>
          </a:p>
          <a:p>
            <a:pPr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2004 Policy stated:</a:t>
            </a:r>
          </a:p>
          <a:p>
            <a:pPr>
              <a:buFont typeface="Wingdings 2" pitchFamily="84" charset="2"/>
              <a:buNone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The Libraries will reproduce only the works needed, rather than entire</a:t>
            </a:r>
          </a:p>
          <a:p>
            <a:pPr>
              <a:buFont typeface="Wingdings 2" pitchFamily="84" charset="2"/>
              <a:buNone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audio discs, unless the disc itself is one large work. Library staff will</a:t>
            </a:r>
          </a:p>
          <a:p>
            <a:pPr>
              <a:buFont typeface="Wingdings 2" pitchFamily="84" charset="2"/>
              <a:buNone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not reproduce or share files for any other purpose. </a:t>
            </a:r>
            <a:endParaRPr lang="en-US" sz="2000" b="1" smtClean="0">
              <a:latin typeface="Times New Roman" pitchFamily="84" charset="0"/>
              <a:cs typeface="Times New Roman" pitchFamily="84" charset="0"/>
            </a:endParaRPr>
          </a:p>
          <a:p>
            <a:pPr>
              <a:buFont typeface="Wingdings 2" pitchFamily="84" charset="2"/>
              <a:buNone/>
            </a:pPr>
            <a:endParaRPr lang="en-US" sz="2000" b="1" smtClean="0">
              <a:latin typeface="Times New Roman" pitchFamily="84" charset="0"/>
              <a:cs typeface="Times New Roman" pitchFamily="84" charset="0"/>
            </a:endParaRPr>
          </a:p>
          <a:p>
            <a:pPr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Revised Policy states:</a:t>
            </a:r>
          </a:p>
          <a:p>
            <a:pPr>
              <a:buFont typeface="Wingdings 2" pitchFamily="84" charset="2"/>
              <a:buNone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In compliance with copyright, the Libraries may provide</a:t>
            </a:r>
          </a:p>
          <a:p>
            <a:pPr>
              <a:buFont typeface="Wingdings 2" pitchFamily="84" charset="2"/>
              <a:buNone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electronic transmissions of the following audio materials:</a:t>
            </a:r>
          </a:p>
          <a:p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Performances (partial or entire) of all non-dramatic musical works. Such works would include all music other than operas, musicals, and ballets.</a:t>
            </a:r>
          </a:p>
          <a:p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Reasonable and limited portions of any dramatic musical works, (e.g. operas, musicals, and ballets).</a:t>
            </a:r>
          </a:p>
          <a:p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Other materials with appropriate permissions of the copyright holder.</a:t>
            </a:r>
          </a:p>
          <a:p>
            <a:endParaRPr lang="en-US" sz="2000" smtClean="0">
              <a:latin typeface="Times New Roman" pitchFamily="84" charset="0"/>
              <a:cs typeface="Times New Roman" pitchFamily="8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159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/>
            </a:r>
            <a:b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</a:b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D.A.R. Policy</a:t>
            </a:r>
            <a:b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</a:br>
            <a:endParaRPr lang="en-US" sz="2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Time &amp; Effort  </a:t>
            </a:r>
            <a:b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</a:b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(ITS and MDAL)</a:t>
            </a:r>
            <a:endParaRPr lang="en-US" sz="2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84" charset="2"/>
              <a:buNone/>
            </a:pPr>
            <a:r>
              <a:rPr lang="en-US" sz="2800" b="1" smtClean="0">
                <a:latin typeface="Times New Roman" pitchFamily="84" charset="0"/>
                <a:cs typeface="Times New Roman" pitchFamily="84" charset="0"/>
              </a:rPr>
              <a:t>May 2010 - present</a:t>
            </a:r>
          </a:p>
          <a:p>
            <a:pPr eaLnBrk="1" hangingPunct="1"/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Read and understand the documentation: </a:t>
            </a:r>
            <a:r>
              <a:rPr lang="en-US" sz="2800" i="1" smtClean="0">
                <a:latin typeface="Times New Roman" pitchFamily="84" charset="0"/>
                <a:cs typeface="Times New Roman" pitchFamily="84" charset="0"/>
              </a:rPr>
              <a:t>2 hrs</a:t>
            </a:r>
          </a:p>
          <a:p>
            <a:pPr eaLnBrk="1" hangingPunct="1"/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Install the software: </a:t>
            </a:r>
            <a:r>
              <a:rPr lang="en-US" sz="2800" i="1" smtClean="0">
                <a:latin typeface="Times New Roman" pitchFamily="84" charset="0"/>
                <a:cs typeface="Times New Roman" pitchFamily="84" charset="0"/>
              </a:rPr>
              <a:t>2 days </a:t>
            </a:r>
          </a:p>
          <a:p>
            <a:pPr eaLnBrk="1" hangingPunct="1"/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Configure, monitor, tweak the client: </a:t>
            </a:r>
            <a:r>
              <a:rPr lang="en-US" sz="2800" i="1" smtClean="0">
                <a:latin typeface="Times New Roman" pitchFamily="84" charset="0"/>
                <a:cs typeface="Times New Roman" pitchFamily="84" charset="0"/>
              </a:rPr>
              <a:t>1 hr </a:t>
            </a:r>
          </a:p>
          <a:p>
            <a:pPr eaLnBrk="1" hangingPunct="1"/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Create download package for Variations: </a:t>
            </a:r>
            <a:r>
              <a:rPr lang="en-US" sz="2800" i="1" smtClean="0">
                <a:latin typeface="Times New Roman" pitchFamily="84" charset="0"/>
                <a:cs typeface="Times New Roman" pitchFamily="84" charset="0"/>
              </a:rPr>
              <a:t>30 min</a:t>
            </a: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. </a:t>
            </a:r>
            <a:endParaRPr lang="en-US" sz="2800" i="1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/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Revise D.A.R. Policy: </a:t>
            </a:r>
            <a:r>
              <a:rPr lang="en-US" sz="2800" i="1" smtClean="0">
                <a:latin typeface="Times New Roman" pitchFamily="84" charset="0"/>
                <a:cs typeface="Times New Roman" pitchFamily="84" charset="0"/>
              </a:rPr>
              <a:t>2 hrs</a:t>
            </a:r>
          </a:p>
          <a:p>
            <a:pPr eaLnBrk="1" hangingPunct="1"/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Submit D.A.R. Policy to AG’s office: </a:t>
            </a:r>
            <a:r>
              <a:rPr lang="en-US" sz="2800" i="1" smtClean="0">
                <a:latin typeface="Times New Roman" pitchFamily="84" charset="0"/>
                <a:cs typeface="Times New Roman" pitchFamily="84" charset="0"/>
              </a:rPr>
              <a:t>and wait</a:t>
            </a:r>
            <a:endParaRPr lang="en-US" sz="28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Wingdings 2" pitchFamily="84" charset="2"/>
              <a:buNone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 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latin typeface="Papyrus" pitchFamily="66" charset="0"/>
              </a:rPr>
              <a:t>MDAL Staff Time</a:t>
            </a:r>
            <a:endParaRPr lang="en-US" sz="3600" b="1" dirty="0">
              <a:latin typeface="Papyrus" pitchFamily="66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84" charset="2"/>
              <a:buNone/>
            </a:pPr>
            <a:endParaRPr lang="en-US" sz="28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Wingdings 2" pitchFamily="84" charset="2"/>
              <a:buNone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Digitization process</a:t>
            </a:r>
          </a:p>
          <a:p>
            <a:pPr lvl="1" indent="-282575" eaLnBrk="1" hangingPunct="1">
              <a:buFont typeface="Wingdings 2" pitchFamily="84" charset="2"/>
              <a:buChar char=""/>
            </a:pPr>
            <a:r>
              <a:rPr lang="en-US" smtClean="0">
                <a:latin typeface="Times New Roman" pitchFamily="84" charset="0"/>
                <a:cs typeface="Times New Roman" pitchFamily="84" charset="0"/>
              </a:rPr>
              <a:t>Burn and encode audio file: </a:t>
            </a:r>
            <a:r>
              <a:rPr lang="en-US" i="1" smtClean="0">
                <a:latin typeface="Times New Roman" pitchFamily="84" charset="0"/>
                <a:cs typeface="Times New Roman" pitchFamily="84" charset="0"/>
              </a:rPr>
              <a:t>7 minutes</a:t>
            </a:r>
          </a:p>
          <a:p>
            <a:pPr lvl="1" indent="-282575" eaLnBrk="1" hangingPunct="1">
              <a:buFont typeface="Wingdings 2" pitchFamily="84" charset="2"/>
              <a:buChar char=""/>
            </a:pPr>
            <a:r>
              <a:rPr lang="en-US" smtClean="0">
                <a:latin typeface="Times New Roman" pitchFamily="84" charset="0"/>
                <a:cs typeface="Times New Roman" pitchFamily="84" charset="0"/>
              </a:rPr>
              <a:t>Digitize in Variations module: </a:t>
            </a:r>
            <a:r>
              <a:rPr lang="en-US" i="1" smtClean="0">
                <a:latin typeface="Times New Roman" pitchFamily="84" charset="0"/>
                <a:cs typeface="Times New Roman" pitchFamily="84" charset="0"/>
              </a:rPr>
              <a:t>3 minutes*</a:t>
            </a:r>
          </a:p>
          <a:p>
            <a:pPr lvl="1" indent="-282575" eaLnBrk="1" hangingPunct="1">
              <a:buFont typeface="Wingdings 2" pitchFamily="84" charset="2"/>
              <a:buChar char=""/>
            </a:pPr>
            <a:r>
              <a:rPr lang="en-US" smtClean="0">
                <a:latin typeface="Times New Roman" pitchFamily="84" charset="0"/>
                <a:cs typeface="Times New Roman" pitchFamily="84" charset="0"/>
              </a:rPr>
              <a:t>Link in HuskyCT: </a:t>
            </a:r>
            <a:r>
              <a:rPr lang="en-US" i="1" smtClean="0">
                <a:latin typeface="Times New Roman" pitchFamily="84" charset="0"/>
                <a:cs typeface="Times New Roman" pitchFamily="84" charset="0"/>
              </a:rPr>
              <a:t>2 minutes</a:t>
            </a:r>
          </a:p>
          <a:p>
            <a:pPr lvl="1" indent="-282575" eaLnBrk="1" hangingPunct="1">
              <a:buFont typeface="Verdana" pitchFamily="84" charset="0"/>
              <a:buNone/>
            </a:pPr>
            <a:endParaRPr lang="en-US" i="1" smtClean="0">
              <a:latin typeface="Times New Roman" pitchFamily="84" charset="0"/>
              <a:cs typeface="Times New Roman" pitchFamily="84" charset="0"/>
            </a:endParaRPr>
          </a:p>
          <a:p>
            <a:pPr lvl="1" indent="-282575" eaLnBrk="1" hangingPunct="1">
              <a:buFont typeface="Verdana" pitchFamily="84" charset="0"/>
              <a:buNone/>
            </a:pPr>
            <a:r>
              <a:rPr lang="en-US" i="1" smtClean="0">
                <a:latin typeface="Times New Roman" pitchFamily="84" charset="0"/>
                <a:cs typeface="Times New Roman" pitchFamily="84" charset="0"/>
              </a:rPr>
              <a:t>Total time per CD: 12 minutes</a:t>
            </a:r>
          </a:p>
          <a:p>
            <a:pPr lvl="1" indent="-282575" eaLnBrk="1" hangingPunct="1">
              <a:buFont typeface="Verdana" pitchFamily="84" charset="0"/>
              <a:buNone/>
            </a:pPr>
            <a:endParaRPr lang="en-US" i="1" smtClean="0">
              <a:latin typeface="Times New Roman" pitchFamily="84" charset="0"/>
              <a:cs typeface="Times New Roman" pitchFamily="84" charset="0"/>
            </a:endParaRPr>
          </a:p>
          <a:p>
            <a:pPr lvl="1" indent="-282575" eaLnBrk="1" hangingPunct="1">
              <a:buFont typeface="Verdana" pitchFamily="84" charset="0"/>
              <a:buNone/>
            </a:pPr>
            <a:endParaRPr lang="en-US" sz="2400" i="1" smtClean="0">
              <a:latin typeface="Times New Roman" pitchFamily="84" charset="0"/>
              <a:cs typeface="Times New Roman" pitchFamily="84" charset="0"/>
            </a:endParaRPr>
          </a:p>
          <a:p>
            <a:pPr lvl="1" indent="-282575" eaLnBrk="1" hangingPunct="1">
              <a:buFont typeface="Verdana" pitchFamily="84" charset="0"/>
              <a:buNone/>
            </a:pPr>
            <a:r>
              <a:rPr lang="en-US" sz="2000" i="1" smtClean="0">
                <a:latin typeface="Times New Roman" pitchFamily="84" charset="0"/>
                <a:cs typeface="Times New Roman" pitchFamily="84" charset="0"/>
              </a:rPr>
              <a:t>*Times are approximated based on individual staff experience.</a:t>
            </a:r>
          </a:p>
          <a:p>
            <a:pPr lvl="1" indent="-282575" eaLnBrk="1" hangingPunct="1">
              <a:buFont typeface="Wingdings 2" pitchFamily="84" charset="2"/>
              <a:buChar char=""/>
            </a:pP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latin typeface="Papyrus" pitchFamily="66" charset="0"/>
              </a:rPr>
              <a:t>Cost??</a:t>
            </a:r>
            <a:endParaRPr lang="en-US" dirty="0">
              <a:latin typeface="Papyrus" pitchFamily="66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8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Staff time</a:t>
            </a:r>
          </a:p>
          <a:p>
            <a:pPr eaLnBrk="1" hangingPunct="1">
              <a:spcBef>
                <a:spcPct val="0"/>
              </a:spcBef>
            </a:pPr>
            <a:endParaRPr lang="en-US" sz="28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Equipment</a:t>
            </a:r>
          </a:p>
          <a:p>
            <a:pPr eaLnBrk="1" hangingPunct="1">
              <a:spcBef>
                <a:spcPct val="0"/>
              </a:spcBef>
            </a:pPr>
            <a:endParaRPr lang="en-US" sz="28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Open Source Software</a:t>
            </a:r>
          </a:p>
          <a:p>
            <a:pPr eaLnBrk="1" hangingPunct="1">
              <a:spcBef>
                <a:spcPct val="0"/>
              </a:spcBef>
            </a:pPr>
            <a:endParaRPr lang="en-US" sz="28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Maintenance</a:t>
            </a:r>
          </a:p>
          <a:p>
            <a:pPr lvl="1" eaLnBrk="1" hangingPunct="1"/>
            <a:endParaRPr lang="en-US" sz="2400" smtClean="0">
              <a:latin typeface="Times New Roman" pitchFamily="84" charset="0"/>
              <a:cs typeface="Times New Roman" pitchFamily="84" charset="0"/>
            </a:endParaRPr>
          </a:p>
          <a:p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Variations Workflow</a:t>
            </a:r>
            <a:endParaRPr lang="en-US" b="1" dirty="0">
              <a:solidFill>
                <a:schemeClr val="tx2">
                  <a:satMod val="130000"/>
                </a:schemeClr>
              </a:solidFill>
              <a:latin typeface="Papyrus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smtClean="0">
              <a:latin typeface="Times New Roman" pitchFamily="84" charset="0"/>
              <a:cs typeface="Times New Roman" pitchFamily="8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mtClean="0">
                <a:latin typeface="Times New Roman" pitchFamily="84" charset="0"/>
                <a:cs typeface="Times New Roman" pitchFamily="84" charset="0"/>
              </a:rPr>
              <a:t>Please visit: </a:t>
            </a:r>
            <a:r>
              <a:rPr lang="en-US" b="1" smtClean="0">
                <a:latin typeface="Times New Roman" pitchFamily="84" charset="0"/>
                <a:cs typeface="Times New Roman" pitchFamily="84" charset="0"/>
              </a:rPr>
              <a:t>bit.ly/nercomp_media 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>
                <a:latin typeface="Times New Roman" pitchFamily="84" charset="0"/>
                <a:cs typeface="Times New Roman" pitchFamily="84" charset="0"/>
              </a:rPr>
              <a:t>to complete evaluation for NERCOMP</a:t>
            </a:r>
          </a:p>
          <a:p>
            <a:pPr algn="ctr" eaLnBrk="1" hangingPunct="1">
              <a:buFont typeface="Arial" charset="0"/>
              <a:buNone/>
            </a:pPr>
            <a:endParaRPr lang="en-US" b="1" smtClean="0">
              <a:latin typeface="Times New Roman" pitchFamily="84" charset="0"/>
              <a:cs typeface="Times New Roman" pitchFamily="84" charset="0"/>
            </a:endParaRPr>
          </a:p>
          <a:p>
            <a:pPr algn="ctr" eaLnBrk="1" hangingPunct="1">
              <a:buFont typeface="Arial" charset="0"/>
              <a:buNone/>
            </a:pPr>
            <a:endParaRPr lang="en-US" b="1" smtClean="0">
              <a:latin typeface="Times New Roman" pitchFamily="84" charset="0"/>
              <a:cs typeface="Times New Roman" pitchFamily="8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b="1" smtClean="0">
                <a:latin typeface="Times New Roman" pitchFamily="84" charset="0"/>
                <a:cs typeface="Times New Roman" pitchFamily="84" charset="0"/>
              </a:rPr>
              <a:t>Thank you!</a:t>
            </a:r>
          </a:p>
          <a:p>
            <a:pPr algn="ctr" eaLnBrk="1" hangingPunct="1">
              <a:buFont typeface="Arial" charset="0"/>
              <a:buNone/>
            </a:pPr>
            <a:endParaRPr lang="en-US" b="1" smtClean="0">
              <a:latin typeface="Times New Roman" pitchFamily="84" charset="0"/>
              <a:cs typeface="Times New Roman" pitchFamily="84" charset="0"/>
            </a:endParaRPr>
          </a:p>
          <a:p>
            <a:pPr algn="ctr" eaLnBrk="1" hangingPunct="1">
              <a:buFont typeface="Arial" charset="0"/>
              <a:buNone/>
            </a:pPr>
            <a:endParaRPr lang="en-US" b="1" smtClean="0">
              <a:latin typeface="Times New Roman" pitchFamily="84" charset="0"/>
              <a:cs typeface="Times New Roman" pitchFamily="84" charset="0"/>
            </a:endParaRPr>
          </a:p>
          <a:p>
            <a:pPr algn="ctr" eaLnBrk="1" hangingPunct="1">
              <a:buFont typeface="Arial" charset="0"/>
              <a:buNone/>
            </a:pPr>
            <a:endParaRPr lang="en-US" smtClean="0">
              <a:latin typeface="Times New Roman" pitchFamily="84" charset="0"/>
              <a:cs typeface="Times New Roman" pitchFamily="8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304800"/>
            <a:ext cx="7499350" cy="5943600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Papyrus" pitchFamily="66" charset="0"/>
              </a:rPr>
              <a:t>Overview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Background on Digital Audio @ UConn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Why Variations 6.0?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 Specs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Timelines &amp; Examples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Staff Time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Workflow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Papyrus" pitchFamily="66" charset="0"/>
                <a:cs typeface="Times New Roman" pitchFamily="18" charset="0"/>
              </a:rPr>
              <a:t>Staff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Music &amp; Dramatic Arts Librarian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Access Services Manager 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MDAL student workers</a:t>
            </a:r>
          </a:p>
          <a:p>
            <a:pPr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Library ITS staff</a:t>
            </a:r>
          </a:p>
          <a:p>
            <a:pPr>
              <a:buFont typeface="Courier New" pitchFamily="49" charset="0"/>
              <a:buChar char="o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Background on Digital Audio </a:t>
            </a:r>
            <a:b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</a:b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@ UConn</a:t>
            </a:r>
            <a:endParaRPr lang="en-US" sz="3600" b="1" dirty="0">
              <a:solidFill>
                <a:schemeClr val="tx2">
                  <a:satMod val="130000"/>
                </a:schemeClr>
              </a:solidFill>
              <a:latin typeface="Papyrus" pitchFamily="66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84" charset="2"/>
              <a:buNone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2004 – present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Music &amp; Dramatic Arts Library uses a homegrown system for their </a:t>
            </a:r>
            <a:r>
              <a:rPr lang="en-US" smtClean="0">
                <a:latin typeface="Times New Roman" pitchFamily="84" charset="0"/>
                <a:cs typeface="Times New Roman" pitchFamily="84" charset="0"/>
                <a:hlinkClick r:id="rId3"/>
              </a:rPr>
              <a:t>Digital Audio Reserves </a:t>
            </a:r>
            <a:r>
              <a:rPr lang="en-US" smtClean="0">
                <a:latin typeface="Times New Roman" pitchFamily="84" charset="0"/>
                <a:cs typeface="Times New Roman" pitchFamily="84" charset="0"/>
              </a:rPr>
              <a:t>(D.A.R.)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D.A.R. provides streamed audio access via </a:t>
            </a:r>
            <a:r>
              <a:rPr lang="en-US" smtClean="0">
                <a:latin typeface="Times New Roman" pitchFamily="84" charset="0"/>
                <a:cs typeface="Times New Roman" pitchFamily="84" charset="0"/>
                <a:hlinkClick r:id="rId4"/>
              </a:rPr>
              <a:t>HuskyCT</a:t>
            </a:r>
            <a:r>
              <a:rPr lang="en-US" smtClean="0">
                <a:latin typeface="Times New Roman" pitchFamily="84" charset="0"/>
                <a:cs typeface="Times New Roman" pitchFamily="84" charset="0"/>
              </a:rPr>
              <a:t> to music owned by the University Libraries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Access is limited to instructor and students enrolled in participating courses 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Access ends once course/semester 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Background on Digital Audio </a:t>
            </a:r>
            <a:b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</a:b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@ UConn</a:t>
            </a:r>
            <a:endParaRPr lang="en-US" sz="3600" b="1" dirty="0">
              <a:solidFill>
                <a:schemeClr val="tx2">
                  <a:satMod val="130000"/>
                </a:schemeClr>
              </a:solidFill>
              <a:latin typeface="Papyrus" pitchFamily="66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8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Wingdings 2" pitchFamily="84" charset="2"/>
              <a:buNone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D.A.R. is only used for course reserves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Allows access to </a:t>
            </a:r>
            <a:r>
              <a:rPr lang="en-US" i="1" smtClean="0">
                <a:latin typeface="Times New Roman" pitchFamily="84" charset="0"/>
                <a:cs typeface="Times New Roman" pitchFamily="84" charset="0"/>
              </a:rPr>
              <a:t>single tracks </a:t>
            </a:r>
            <a:r>
              <a:rPr lang="en-US" smtClean="0">
                <a:latin typeface="Times New Roman" pitchFamily="84" charset="0"/>
                <a:cs typeface="Times New Roman" pitchFamily="84" charset="0"/>
              </a:rPr>
              <a:t>uploaded and digitized by the MDAL staff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Does not provide access to entire albums nor to the OPAC record or album information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Does not provide music-related tools</a:t>
            </a:r>
          </a:p>
          <a:p>
            <a:pPr eaLnBrk="1" hangingPunct="1">
              <a:buFont typeface="Wingdings 2" pitchFamily="84" charset="2"/>
              <a:buNone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Wingdings 2" pitchFamily="84" charset="2"/>
              <a:buNone/>
            </a:pPr>
            <a:endParaRPr lang="en-US" sz="2400" smtClean="0">
              <a:latin typeface="Times New Roman" pitchFamily="84" charset="0"/>
              <a:cs typeface="Times New Roman" pitchFamily="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Why Variations 6.0?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Variations 6.0 is Open Source software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It is a digital music library and learning system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latin typeface="Times New Roman" pitchFamily="84" charset="0"/>
                <a:cs typeface="Times New Roman" pitchFamily="84" charset="0"/>
              </a:rPr>
              <a:t>Allows users to listen to entire albums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latin typeface="Times New Roman" pitchFamily="84" charset="0"/>
                <a:cs typeface="Times New Roman" pitchFamily="84" charset="0"/>
              </a:rPr>
              <a:t>Allows users to create playlists, drills, and timelines for analysis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Ease of use (staff and patrons)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Quick turn-around time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ITS – discontinue use of Helix server</a:t>
            </a:r>
          </a:p>
          <a:p>
            <a:pPr lvl="1" eaLnBrk="1" hangingPunct="1"/>
            <a:endParaRPr lang="en-US" smtClean="0">
              <a:latin typeface="Times New Roman" pitchFamily="84" charset="0"/>
              <a:cs typeface="Times New Roman" pitchFamily="84" charset="0"/>
            </a:endParaRPr>
          </a:p>
          <a:p>
            <a:pPr lvl="1" eaLnBrk="1" hangingPunct="1"/>
            <a:endParaRPr lang="en-US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/>
            <a:endParaRPr lang="en-US" sz="28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Tech Specs</a:t>
            </a:r>
            <a:endParaRPr lang="en-US" b="1" dirty="0">
              <a:solidFill>
                <a:schemeClr val="tx2">
                  <a:satMod val="130000"/>
                </a:schemeClr>
              </a:solidFill>
              <a:latin typeface="Papyrus" pitchFamily="66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Trial Variations server: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RedHat EL 5 virtual machine hosted on VmWare Server on a Dell PowerEdge 2900 server</a:t>
            </a:r>
          </a:p>
          <a:p>
            <a:pPr eaLnBrk="1" hangingPunct="1"/>
            <a:r>
              <a:rPr lang="en-US" sz="2800" smtClean="0">
                <a:latin typeface="Times New Roman" pitchFamily="84" charset="0"/>
                <a:cs typeface="Times New Roman" pitchFamily="84" charset="0"/>
              </a:rPr>
              <a:t>Virtual Machine:</a:t>
            </a:r>
          </a:p>
          <a:p>
            <a:pPr lvl="1" eaLnBrk="1" hangingPunct="1"/>
            <a:r>
              <a:rPr lang="en-US" smtClean="0">
                <a:latin typeface="Times New Roman" pitchFamily="84" charset="0"/>
                <a:cs typeface="Times New Roman" pitchFamily="84" charset="0"/>
              </a:rPr>
              <a:t>2 CPUs and 500 MB RAM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Original Timeline </a:t>
            </a:r>
            <a:endParaRPr lang="en-US" b="1" dirty="0">
              <a:solidFill>
                <a:schemeClr val="tx2">
                  <a:satMod val="130000"/>
                </a:schemeClr>
              </a:solidFill>
              <a:latin typeface="Papyrus" pitchFamily="66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435100" y="1219200"/>
            <a:ext cx="7499350" cy="5334000"/>
          </a:xfrm>
        </p:spPr>
        <p:txBody>
          <a:bodyPr/>
          <a:lstStyle/>
          <a:p>
            <a:pPr eaLnBrk="1" hangingPunct="1"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May – June 2010</a:t>
            </a:r>
          </a:p>
          <a:p>
            <a:pPr lvl="1" eaLnBrk="1" hangingPunct="1">
              <a:buFont typeface="Wingdings" pitchFamily="84" charset="2"/>
              <a:buChar char="ü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Discuss and agree on collaboration between MDAL and Library ITS department</a:t>
            </a:r>
          </a:p>
          <a:p>
            <a:pPr eaLnBrk="1" hangingPunct="1"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July – August 2010</a:t>
            </a:r>
          </a:p>
          <a:p>
            <a:pPr lvl="1" eaLnBrk="1" hangingPunct="1">
              <a:buFont typeface="Wingdings" pitchFamily="84" charset="2"/>
              <a:buChar char="ü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Implement and test of Variations client</a:t>
            </a:r>
          </a:p>
          <a:p>
            <a:pPr lvl="1" eaLnBrk="1" hangingPunct="1">
              <a:buFont typeface="Wingdings" pitchFamily="84" charset="2"/>
              <a:buChar char="ü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Present Variations to Faculty</a:t>
            </a:r>
          </a:p>
          <a:p>
            <a:pPr eaLnBrk="1" hangingPunct="1"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September 2010 – January 2011</a:t>
            </a:r>
          </a:p>
          <a:p>
            <a:pPr lvl="1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Install on public PCs in MDAL</a:t>
            </a:r>
          </a:p>
          <a:p>
            <a:pPr lvl="1" eaLnBrk="1" hangingPunct="1">
              <a:buFont typeface="Wingdings" pitchFamily="84" charset="2"/>
              <a:buChar char="ü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Create Variations client download (for users)</a:t>
            </a:r>
          </a:p>
          <a:p>
            <a:pPr lvl="1" eaLnBrk="1" hangingPunct="1">
              <a:buFont typeface="Wingdings" pitchFamily="84" charset="2"/>
              <a:buChar char="ü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Continue testing client</a:t>
            </a:r>
          </a:p>
          <a:p>
            <a:pPr lvl="1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Train Library Staff and Students</a:t>
            </a:r>
          </a:p>
          <a:p>
            <a:pPr lvl="1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Digitize audio for course reserves 2011</a:t>
            </a:r>
          </a:p>
          <a:p>
            <a:pPr lvl="1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Implement for Spring 2011</a:t>
            </a:r>
            <a:endParaRPr lang="en-US" sz="2000" smtClean="0"/>
          </a:p>
          <a:p>
            <a:pPr lvl="1" eaLnBrk="1" hangingPunct="1">
              <a:buFont typeface="Wingdings" pitchFamily="84" charset="2"/>
              <a:buChar char="ü"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Wingdings 2" pitchFamily="84" charset="2"/>
              <a:buNone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Courier New" pitchFamily="84" charset="0"/>
              <a:buChar char="o"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Modified Timeline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435100" y="1295400"/>
            <a:ext cx="7499350" cy="4953000"/>
          </a:xfrm>
        </p:spPr>
        <p:txBody>
          <a:bodyPr/>
          <a:lstStyle/>
          <a:p>
            <a:pPr eaLnBrk="1" hangingPunct="1"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February – April 2011</a:t>
            </a:r>
          </a:p>
          <a:p>
            <a:pPr lvl="1" eaLnBrk="1" hangingPunct="1">
              <a:buFont typeface="Wingdings" pitchFamily="84" charset="2"/>
              <a:buChar char="ü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Revise original D.A.R. policy</a:t>
            </a:r>
          </a:p>
          <a:p>
            <a:pPr lvl="1" eaLnBrk="1" hangingPunct="1">
              <a:buFont typeface="Wingdings" pitchFamily="84" charset="2"/>
              <a:buChar char="ü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Submit policy to Attorney General’s Office for approval</a:t>
            </a:r>
          </a:p>
          <a:p>
            <a:pPr eaLnBrk="1" hangingPunct="1"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May 2011</a:t>
            </a:r>
          </a:p>
          <a:p>
            <a:pPr lvl="1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Install on public PCs in MDAL</a:t>
            </a:r>
          </a:p>
          <a:p>
            <a:pPr eaLnBrk="1" hangingPunct="1"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June– August 2011</a:t>
            </a:r>
          </a:p>
          <a:p>
            <a:pPr lvl="2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Move VM server for Variations into our production infrastructure, which is a highly redundant ESX platform and SAN (ITS)</a:t>
            </a:r>
          </a:p>
          <a:p>
            <a:pPr lvl="2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Train Library Staff and Students</a:t>
            </a:r>
          </a:p>
          <a:p>
            <a:pPr lvl="2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Demonstrate Variations to Faculty and TA’s </a:t>
            </a:r>
          </a:p>
          <a:p>
            <a:pPr lvl="2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Digitize audio for Fall course reserves</a:t>
            </a:r>
          </a:p>
          <a:p>
            <a:pPr eaLnBrk="1" hangingPunct="1">
              <a:buFont typeface="Wingdings 2" pitchFamily="84" charset="2"/>
              <a:buNone/>
            </a:pPr>
            <a:r>
              <a:rPr lang="en-US" sz="2000" b="1" smtClean="0">
                <a:latin typeface="Times New Roman" pitchFamily="84" charset="0"/>
                <a:cs typeface="Times New Roman" pitchFamily="84" charset="0"/>
              </a:rPr>
              <a:t>September –December 2011</a:t>
            </a:r>
          </a:p>
          <a:p>
            <a:pPr lvl="2" eaLnBrk="1" hangingPunct="1">
              <a:buFont typeface="Courier New" pitchFamily="84" charset="0"/>
              <a:buChar char="o"/>
            </a:pPr>
            <a:r>
              <a:rPr lang="en-US" sz="2000" smtClean="0">
                <a:latin typeface="Times New Roman" pitchFamily="84" charset="0"/>
                <a:cs typeface="Times New Roman" pitchFamily="84" charset="0"/>
              </a:rPr>
              <a:t>Implement Variations for Fall course reserves</a:t>
            </a:r>
          </a:p>
          <a:p>
            <a:pPr eaLnBrk="1" hangingPunct="1">
              <a:buFont typeface="Wingdings 2" pitchFamily="84" charset="2"/>
              <a:buNone/>
            </a:pPr>
            <a:endParaRPr lang="en-US" sz="2000" smtClean="0"/>
          </a:p>
          <a:p>
            <a:pPr lvl="1" eaLnBrk="1" hangingPunct="1">
              <a:buFont typeface="Verdana" pitchFamily="84" charset="0"/>
              <a:buNone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lvl="1" eaLnBrk="1" hangingPunct="1">
              <a:buFont typeface="Verdana" pitchFamily="84" charset="0"/>
              <a:buNone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Wingdings 2" pitchFamily="84" charset="2"/>
              <a:buNone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lvl="1" eaLnBrk="1" hangingPunct="1">
              <a:buFont typeface="Courier New" pitchFamily="84" charset="0"/>
              <a:buChar char="o"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lvl="1" eaLnBrk="1" hangingPunct="1">
              <a:buFont typeface="Courier New" pitchFamily="84" charset="0"/>
              <a:buChar char="o"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Wingdings 2" pitchFamily="84" charset="2"/>
              <a:buNone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>
              <a:buFont typeface="Courier New" pitchFamily="84" charset="0"/>
              <a:buChar char="o"/>
            </a:pPr>
            <a:endParaRPr lang="en-US" sz="2000" smtClean="0">
              <a:latin typeface="Times New Roman" pitchFamily="84" charset="0"/>
              <a:cs typeface="Times New Roman" pitchFamily="84" charset="0"/>
            </a:endParaRP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latin typeface="Papyrus" pitchFamily="66" charset="0"/>
              </a:rPr>
              <a:t>Audio Player</a:t>
            </a:r>
          </a:p>
        </p:txBody>
      </p:sp>
      <p:pic>
        <p:nvPicPr>
          <p:cNvPr id="16387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28235" t="5000" r="28941" b="36250"/>
          <a:stretch>
            <a:fillRect/>
          </a:stretch>
        </p:blipFill>
        <p:spPr>
          <a:xfrm>
            <a:off x="2057400" y="1447800"/>
            <a:ext cx="6324600" cy="48990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312</TotalTime>
  <Words>733</Words>
  <Application>Microsoft Office PowerPoint</Application>
  <PresentationFormat>On-screen Show (4:3)</PresentationFormat>
  <Paragraphs>170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Gill Sans MT</vt:lpstr>
      <vt:lpstr>Wingdings 2</vt:lpstr>
      <vt:lpstr>Verdana</vt:lpstr>
      <vt:lpstr>Calibri</vt:lpstr>
      <vt:lpstr>Papyrus</vt:lpstr>
      <vt:lpstr>Times New Roman</vt:lpstr>
      <vt:lpstr>Courier New</vt:lpstr>
      <vt:lpstr>Wingdings</vt:lpstr>
      <vt:lpstr>Solstice</vt:lpstr>
      <vt:lpstr>  Variations 6.0 Pilot</vt:lpstr>
      <vt:lpstr>Slide 2</vt:lpstr>
      <vt:lpstr>Background on Digital Audio  @ UConn</vt:lpstr>
      <vt:lpstr>Background on Digital Audio  @ UConn</vt:lpstr>
      <vt:lpstr>Why Variations 6.0?</vt:lpstr>
      <vt:lpstr>Tech Specs</vt:lpstr>
      <vt:lpstr>Original Timeline </vt:lpstr>
      <vt:lpstr>Modified Timeline</vt:lpstr>
      <vt:lpstr>Audio Player</vt:lpstr>
      <vt:lpstr>Audio Timeliner</vt:lpstr>
      <vt:lpstr>Variations Download Page</vt:lpstr>
      <vt:lpstr>Variations Access Page</vt:lpstr>
      <vt:lpstr> D.A.R. Policy </vt:lpstr>
      <vt:lpstr>Time &amp; Effort   (ITS and MDAL)</vt:lpstr>
      <vt:lpstr>MDAL Staff Time</vt:lpstr>
      <vt:lpstr>Cost??</vt:lpstr>
      <vt:lpstr>Variations Workflow</vt:lpstr>
      <vt:lpstr>Slide 18</vt:lpstr>
    </vt:vector>
  </TitlesOfParts>
  <Company>University of Connecticut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Variations 6.0 Pilot</dc:title>
  <dc:creator>University of Connecticut Libraries</dc:creator>
  <cp:lastModifiedBy>University of Connecticut Libraries</cp:lastModifiedBy>
  <cp:revision>35</cp:revision>
  <dcterms:created xsi:type="dcterms:W3CDTF">2011-04-05T12:48:14Z</dcterms:created>
  <dcterms:modified xsi:type="dcterms:W3CDTF">2011-04-13T16:28:00Z</dcterms:modified>
</cp:coreProperties>
</file>