
<file path=[Content_Types].xml><?xml version="1.0" encoding="utf-8"?>
<Types xmlns="http://schemas.openxmlformats.org/package/2006/content-types">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docProps/core.xml" ContentType="application/vnd.openxmlformats-package.core-properties+xml"/>
  <Override PartName="/ppt/slides/slide5.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5" r:id="rId1"/>
  </p:sldMasterIdLst>
  <p:notesMasterIdLst>
    <p:notesMasterId r:id="rId20"/>
  </p:notesMasterIdLst>
  <p:handoutMasterIdLst>
    <p:handoutMasterId r:id="rId21"/>
  </p:handoutMasterIdLst>
  <p:sldIdLst>
    <p:sldId id="256" r:id="rId2"/>
    <p:sldId id="257" r:id="rId3"/>
    <p:sldId id="280" r:id="rId4"/>
    <p:sldId id="279" r:id="rId5"/>
    <p:sldId id="281" r:id="rId6"/>
    <p:sldId id="278" r:id="rId7"/>
    <p:sldId id="289" r:id="rId8"/>
    <p:sldId id="282" r:id="rId9"/>
    <p:sldId id="283" r:id="rId10"/>
    <p:sldId id="284" r:id="rId11"/>
    <p:sldId id="285" r:id="rId12"/>
    <p:sldId id="286" r:id="rId13"/>
    <p:sldId id="287" r:id="rId14"/>
    <p:sldId id="288" r:id="rId15"/>
    <p:sldId id="290" r:id="rId16"/>
    <p:sldId id="293" r:id="rId17"/>
    <p:sldId id="291" r:id="rId18"/>
    <p:sldId id="292" r:id="rId19"/>
  </p:sldIdLst>
  <p:sldSz cx="9144000" cy="6858000" type="screen4x3"/>
  <p:notesSz cx="6858000" cy="9296400"/>
  <p:defaultTextStyle>
    <a:defPPr>
      <a:defRPr lang="en-US"/>
    </a:defPPr>
    <a:lvl1pPr algn="l" rtl="0" fontAlgn="base">
      <a:spcBef>
        <a:spcPct val="0"/>
      </a:spcBef>
      <a:spcAft>
        <a:spcPct val="0"/>
      </a:spcAft>
      <a:defRPr sz="2400" kern="1200">
        <a:solidFill>
          <a:schemeClr val="tx1"/>
        </a:solidFill>
        <a:latin typeface="Times New Roman" pitchFamily="18" charset="0"/>
        <a:ea typeface="+mn-ea"/>
        <a:cs typeface="Arial" charset="0"/>
      </a:defRPr>
    </a:lvl1pPr>
    <a:lvl2pPr marL="457200" algn="l" rtl="0" fontAlgn="base">
      <a:spcBef>
        <a:spcPct val="0"/>
      </a:spcBef>
      <a:spcAft>
        <a:spcPct val="0"/>
      </a:spcAft>
      <a:defRPr sz="2400" kern="1200">
        <a:solidFill>
          <a:schemeClr val="tx1"/>
        </a:solidFill>
        <a:latin typeface="Times New Roman" pitchFamily="18" charset="0"/>
        <a:ea typeface="+mn-ea"/>
        <a:cs typeface="Arial" charset="0"/>
      </a:defRPr>
    </a:lvl2pPr>
    <a:lvl3pPr marL="914400" algn="l" rtl="0" fontAlgn="base">
      <a:spcBef>
        <a:spcPct val="0"/>
      </a:spcBef>
      <a:spcAft>
        <a:spcPct val="0"/>
      </a:spcAft>
      <a:defRPr sz="2400" kern="1200">
        <a:solidFill>
          <a:schemeClr val="tx1"/>
        </a:solidFill>
        <a:latin typeface="Times New Roman" pitchFamily="18" charset="0"/>
        <a:ea typeface="+mn-ea"/>
        <a:cs typeface="Arial" charset="0"/>
      </a:defRPr>
    </a:lvl3pPr>
    <a:lvl4pPr marL="1371600" algn="l" rtl="0" fontAlgn="base">
      <a:spcBef>
        <a:spcPct val="0"/>
      </a:spcBef>
      <a:spcAft>
        <a:spcPct val="0"/>
      </a:spcAft>
      <a:defRPr sz="2400" kern="1200">
        <a:solidFill>
          <a:schemeClr val="tx1"/>
        </a:solidFill>
        <a:latin typeface="Times New Roman" pitchFamily="18" charset="0"/>
        <a:ea typeface="+mn-ea"/>
        <a:cs typeface="Arial" charset="0"/>
      </a:defRPr>
    </a:lvl4pPr>
    <a:lvl5pPr marL="1828800" algn="l" rtl="0" fontAlgn="base">
      <a:spcBef>
        <a:spcPct val="0"/>
      </a:spcBef>
      <a:spcAft>
        <a:spcPct val="0"/>
      </a:spcAft>
      <a:defRPr sz="2400" kern="1200">
        <a:solidFill>
          <a:schemeClr val="tx1"/>
        </a:solidFill>
        <a:latin typeface="Times New Roman" pitchFamily="18" charset="0"/>
        <a:ea typeface="+mn-ea"/>
        <a:cs typeface="Arial" charset="0"/>
      </a:defRPr>
    </a:lvl5pPr>
    <a:lvl6pPr marL="2286000" algn="l" defTabSz="914400" rtl="0" eaLnBrk="1" latinLnBrk="0" hangingPunct="1">
      <a:defRPr sz="2400" kern="1200">
        <a:solidFill>
          <a:schemeClr val="tx1"/>
        </a:solidFill>
        <a:latin typeface="Times New Roman" pitchFamily="18" charset="0"/>
        <a:ea typeface="+mn-ea"/>
        <a:cs typeface="Arial" charset="0"/>
      </a:defRPr>
    </a:lvl6pPr>
    <a:lvl7pPr marL="2743200" algn="l" defTabSz="914400" rtl="0" eaLnBrk="1" latinLnBrk="0" hangingPunct="1">
      <a:defRPr sz="2400" kern="1200">
        <a:solidFill>
          <a:schemeClr val="tx1"/>
        </a:solidFill>
        <a:latin typeface="Times New Roman" pitchFamily="18" charset="0"/>
        <a:ea typeface="+mn-ea"/>
        <a:cs typeface="Arial" charset="0"/>
      </a:defRPr>
    </a:lvl7pPr>
    <a:lvl8pPr marL="3200400" algn="l" defTabSz="914400" rtl="0" eaLnBrk="1" latinLnBrk="0" hangingPunct="1">
      <a:defRPr sz="2400" kern="1200">
        <a:solidFill>
          <a:schemeClr val="tx1"/>
        </a:solidFill>
        <a:latin typeface="Times New Roman" pitchFamily="18" charset="0"/>
        <a:ea typeface="+mn-ea"/>
        <a:cs typeface="Arial" charset="0"/>
      </a:defRPr>
    </a:lvl8pPr>
    <a:lvl9pPr marL="3657600" algn="l" defTabSz="914400" rtl="0" eaLnBrk="1" latinLnBrk="0" hangingPunct="1">
      <a:defRPr sz="2400" kern="1200">
        <a:solidFill>
          <a:schemeClr val="tx1"/>
        </a:solidFill>
        <a:latin typeface="Times New Roman" pitchFamily="18" charset="0"/>
        <a:ea typeface="+mn-ea"/>
        <a:cs typeface="Arial" charset="0"/>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306" autoAdjust="0"/>
    <p:restoredTop sz="94660"/>
  </p:normalViewPr>
  <p:slideViewPr>
    <p:cSldViewPr>
      <p:cViewPr varScale="1">
        <p:scale>
          <a:sx n="104" d="100"/>
          <a:sy n="104" d="100"/>
        </p:scale>
        <p:origin x="-192"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handoutMaster" Target="handoutMasters/handout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65138"/>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65138"/>
          </a:xfrm>
          <a:prstGeom prst="rect">
            <a:avLst/>
          </a:prstGeom>
        </p:spPr>
        <p:txBody>
          <a:bodyPr vert="horz" lIns="91440" tIns="45720" rIns="91440" bIns="45720" rtlCol="0"/>
          <a:lstStyle>
            <a:lvl1pPr algn="r">
              <a:defRPr sz="1200"/>
            </a:lvl1pPr>
          </a:lstStyle>
          <a:p>
            <a:fld id="{3E4464BB-A3B9-425D-AE58-F0A8695FBCC6}" type="datetimeFigureOut">
              <a:rPr lang="en-US" smtClean="0"/>
              <a:pPr/>
              <a:t>2/4/2010</a:t>
            </a:fld>
            <a:endParaRPr lang="en-US" dirty="0"/>
          </a:p>
        </p:txBody>
      </p:sp>
      <p:sp>
        <p:nvSpPr>
          <p:cNvPr id="4" name="Footer Placeholder 3"/>
          <p:cNvSpPr>
            <a:spLocks noGrp="1"/>
          </p:cNvSpPr>
          <p:nvPr>
            <p:ph type="ftr" sz="quarter" idx="2"/>
          </p:nvPr>
        </p:nvSpPr>
        <p:spPr>
          <a:xfrm>
            <a:off x="0" y="8829675"/>
            <a:ext cx="2971800" cy="465138"/>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829675"/>
            <a:ext cx="2971800" cy="465138"/>
          </a:xfrm>
          <a:prstGeom prst="rect">
            <a:avLst/>
          </a:prstGeom>
        </p:spPr>
        <p:txBody>
          <a:bodyPr vert="horz" lIns="91440" tIns="45720" rIns="91440" bIns="45720" rtlCol="0" anchor="b"/>
          <a:lstStyle>
            <a:lvl1pPr algn="r">
              <a:defRPr sz="1200"/>
            </a:lvl1pPr>
          </a:lstStyle>
          <a:p>
            <a:fld id="{0BA56D40-0BA2-45C4-A7AD-8ED4ECDDFC73}"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4338" name="Rectangle 2"/>
          <p:cNvSpPr>
            <a:spLocks noGrp="1" noChangeArrowheads="1"/>
          </p:cNvSpPr>
          <p:nvPr>
            <p:ph type="hdr" sz="quarter"/>
          </p:nvPr>
        </p:nvSpPr>
        <p:spPr bwMode="auto">
          <a:xfrm>
            <a:off x="0"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smtClean="0">
                <a:latin typeface="Arial" charset="0"/>
              </a:defRPr>
            </a:lvl1pPr>
          </a:lstStyle>
          <a:p>
            <a:pPr>
              <a:defRPr/>
            </a:pPr>
            <a:endParaRPr lang="en-US" dirty="0"/>
          </a:p>
        </p:txBody>
      </p:sp>
      <p:sp>
        <p:nvSpPr>
          <p:cNvPr id="14339" name="Rectangle 3"/>
          <p:cNvSpPr>
            <a:spLocks noGrp="1" noChangeArrowheads="1"/>
          </p:cNvSpPr>
          <p:nvPr>
            <p:ph type="dt" idx="1"/>
          </p:nvPr>
        </p:nvSpPr>
        <p:spPr bwMode="auto">
          <a:xfrm>
            <a:off x="3884613" y="0"/>
            <a:ext cx="2971800" cy="46482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smtClean="0">
                <a:latin typeface="Arial" charset="0"/>
              </a:defRPr>
            </a:lvl1pPr>
          </a:lstStyle>
          <a:p>
            <a:pPr>
              <a:defRPr/>
            </a:pPr>
            <a:endParaRPr lang="en-US" dirty="0"/>
          </a:p>
        </p:txBody>
      </p:sp>
      <p:sp>
        <p:nvSpPr>
          <p:cNvPr id="27652" name="Rectangle 4"/>
          <p:cNvSpPr>
            <a:spLocks noGrp="1" noRot="1" noChangeAspect="1" noChangeArrowheads="1" noTextEdit="1"/>
          </p:cNvSpPr>
          <p:nvPr>
            <p:ph type="sldImg" idx="2"/>
          </p:nvPr>
        </p:nvSpPr>
        <p:spPr bwMode="auto">
          <a:xfrm>
            <a:off x="1104900" y="696913"/>
            <a:ext cx="4648200" cy="3486150"/>
          </a:xfrm>
          <a:prstGeom prst="rect">
            <a:avLst/>
          </a:prstGeom>
          <a:noFill/>
          <a:ln w="9525">
            <a:solidFill>
              <a:srgbClr val="000000"/>
            </a:solidFill>
            <a:miter lim="800000"/>
            <a:headEnd/>
            <a:tailEnd/>
          </a:ln>
        </p:spPr>
      </p:sp>
      <p:sp>
        <p:nvSpPr>
          <p:cNvPr id="14341" name="Rectangle 5"/>
          <p:cNvSpPr>
            <a:spLocks noGrp="1" noChangeArrowheads="1"/>
          </p:cNvSpPr>
          <p:nvPr>
            <p:ph type="body" sz="quarter" idx="3"/>
          </p:nvPr>
        </p:nvSpPr>
        <p:spPr bwMode="auto">
          <a:xfrm>
            <a:off x="685800" y="4415790"/>
            <a:ext cx="5486400" cy="418338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p>
        </p:txBody>
      </p:sp>
      <p:sp>
        <p:nvSpPr>
          <p:cNvPr id="14342" name="Rectangle 6"/>
          <p:cNvSpPr>
            <a:spLocks noGrp="1" noChangeArrowheads="1"/>
          </p:cNvSpPr>
          <p:nvPr>
            <p:ph type="ftr" sz="quarter" idx="4"/>
          </p:nvPr>
        </p:nvSpPr>
        <p:spPr bwMode="auto">
          <a:xfrm>
            <a:off x="0"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smtClean="0">
                <a:latin typeface="Arial" charset="0"/>
              </a:defRPr>
            </a:lvl1pPr>
          </a:lstStyle>
          <a:p>
            <a:pPr>
              <a:defRPr/>
            </a:pPr>
            <a:endParaRPr lang="en-US" dirty="0"/>
          </a:p>
        </p:txBody>
      </p:sp>
      <p:sp>
        <p:nvSpPr>
          <p:cNvPr id="14343" name="Rectangle 7"/>
          <p:cNvSpPr>
            <a:spLocks noGrp="1" noChangeArrowheads="1"/>
          </p:cNvSpPr>
          <p:nvPr>
            <p:ph type="sldNum" sz="quarter" idx="5"/>
          </p:nvPr>
        </p:nvSpPr>
        <p:spPr bwMode="auto">
          <a:xfrm>
            <a:off x="3884613" y="8829967"/>
            <a:ext cx="2971800" cy="46482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smtClean="0">
                <a:latin typeface="Arial" charset="0"/>
              </a:defRPr>
            </a:lvl1pPr>
          </a:lstStyle>
          <a:p>
            <a:pPr>
              <a:defRPr/>
            </a:pPr>
            <a:fld id="{7AB975E3-19D7-45BE-8441-866594E2A439}"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Arial" charset="0"/>
      </a:defRPr>
    </a:lvl1pPr>
    <a:lvl2pPr marL="457200" algn="l" rtl="0" eaLnBrk="0" fontAlgn="base" hangingPunct="0">
      <a:spcBef>
        <a:spcPct val="30000"/>
      </a:spcBef>
      <a:spcAft>
        <a:spcPct val="0"/>
      </a:spcAft>
      <a:defRPr sz="1200" kern="1200">
        <a:solidFill>
          <a:schemeClr val="tx1"/>
        </a:solidFill>
        <a:latin typeface="Arial" charset="0"/>
        <a:ea typeface="+mn-ea"/>
        <a:cs typeface="Arial" charset="0"/>
      </a:defRPr>
    </a:lvl2pPr>
    <a:lvl3pPr marL="914400" algn="l" rtl="0" eaLnBrk="0" fontAlgn="base" hangingPunct="0">
      <a:spcBef>
        <a:spcPct val="30000"/>
      </a:spcBef>
      <a:spcAft>
        <a:spcPct val="0"/>
      </a:spcAft>
      <a:defRPr sz="1200" kern="1200">
        <a:solidFill>
          <a:schemeClr val="tx1"/>
        </a:solidFill>
        <a:latin typeface="Arial" charset="0"/>
        <a:ea typeface="+mn-ea"/>
        <a:cs typeface="Arial" charset="0"/>
      </a:defRPr>
    </a:lvl3pPr>
    <a:lvl4pPr marL="1371600" algn="l" rtl="0" eaLnBrk="0" fontAlgn="base" hangingPunct="0">
      <a:spcBef>
        <a:spcPct val="30000"/>
      </a:spcBef>
      <a:spcAft>
        <a:spcPct val="0"/>
      </a:spcAft>
      <a:defRPr sz="1200" kern="1200">
        <a:solidFill>
          <a:schemeClr val="tx1"/>
        </a:solidFill>
        <a:latin typeface="Arial" charset="0"/>
        <a:ea typeface="+mn-ea"/>
        <a:cs typeface="Arial" charset="0"/>
      </a:defRPr>
    </a:lvl4pPr>
    <a:lvl5pPr marL="1828800" algn="l" rtl="0" eaLnBrk="0" fontAlgn="base" hangingPunct="0">
      <a:spcBef>
        <a:spcPct val="30000"/>
      </a:spcBef>
      <a:spcAft>
        <a:spcPct val="0"/>
      </a:spcAft>
      <a:defRPr sz="1200" kern="1200">
        <a:solidFill>
          <a:schemeClr val="tx1"/>
        </a:solidFill>
        <a:latin typeface="Arial" charset="0"/>
        <a:ea typeface="+mn-ea"/>
        <a:cs typeface="Arial" charset="0"/>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6</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15</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16</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17</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18</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7</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8</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9</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10</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11</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12</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13</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p>
            <a:fld id="{CD22BB0C-0C6F-4C7E-9409-8B715F564C5E}" type="slidenum">
              <a:rPr lang="en-US"/>
              <a:pPr/>
              <a:t>14</a:t>
            </a:fld>
            <a:endParaRPr lang="en-US" dirty="0"/>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a:ln/>
        </p:spPr>
        <p:txBody>
          <a:bodyPr/>
          <a:lstStyle/>
          <a:p>
            <a:pPr eaLnBrk="1" hangingPunct="1"/>
            <a:endParaRPr lang="en-U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2/4/2010</a:t>
            </a:fld>
            <a:endParaRPr lang="en-US" dirty="0">
              <a:solidFill>
                <a:schemeClr val="tx2">
                  <a:shade val="90000"/>
                </a:schemeClr>
              </a:solidFill>
            </a:endParaRPr>
          </a:p>
        </p:txBody>
      </p:sp>
      <p:sp>
        <p:nvSpPr>
          <p:cNvPr id="8" name="Slide Number Placeholder 7"/>
          <p:cNvSpPr>
            <a:spLocks noGrp="1"/>
          </p:cNvSpPr>
          <p:nvPr>
            <p:ph type="sldNum" sz="quarter" idx="11"/>
          </p:nvPr>
        </p:nvSpPr>
        <p:spPr/>
        <p:txBody>
          <a:bodyPr/>
          <a:lstStyle/>
          <a:p>
            <a:fld id="{042AED99-7FB4-404E-8A97-64753DCE42EC}" type="slidenum">
              <a:rPr kumimoji="0" lang="en-US" smtClean="0"/>
              <a:pPr/>
              <a:t>‹#›</a:t>
            </a:fld>
            <a:endParaRPr kumimoji="0" lang="en-US" dirty="0">
              <a:solidFill>
                <a:schemeClr val="tx2">
                  <a:shade val="90000"/>
                </a:schemeClr>
              </a:solidFill>
            </a:endParaRPr>
          </a:p>
        </p:txBody>
      </p:sp>
      <p:sp>
        <p:nvSpPr>
          <p:cNvPr id="10" name="Footer Placeholder 9"/>
          <p:cNvSpPr>
            <a:spLocks noGrp="1"/>
          </p:cNvSpPr>
          <p:nvPr>
            <p:ph type="ftr" sz="quarter" idx="12"/>
          </p:nvPr>
        </p:nvSpPr>
        <p:spPr/>
        <p:txBody>
          <a:bodyPr/>
          <a:lstStyle/>
          <a:p>
            <a:r>
              <a:rPr lang="en-US" dirty="0" smtClean="0"/>
              <a:t>University of Connecticut Libraries</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1_Title Slide">
    <p:bg>
      <p:bgRef idx="1002">
        <a:schemeClr val="bg2"/>
      </p:bgRef>
    </p:bg>
    <p:spTree>
      <p:nvGrpSpPr>
        <p:cNvPr id="1" name=""/>
        <p:cNvGrpSpPr/>
        <p:nvPr/>
      </p:nvGrpSpPr>
      <p:grpSpPr>
        <a:xfrm>
          <a:off x="0" y="0"/>
          <a:ext cx="0" cy="0"/>
          <a:chOff x="0" y="0"/>
          <a:chExt cx="0" cy="0"/>
        </a:xfrm>
      </p:grpSpPr>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13" name="Title 12"/>
          <p:cNvSpPr>
            <a:spLocks noGrp="1"/>
          </p:cNvSpPr>
          <p:nvPr>
            <p:ph type="title"/>
          </p:nvPr>
        </p:nvSpPr>
        <p:spPr/>
        <p:txBody>
          <a:bodyPr/>
          <a:lstStyle/>
          <a:p>
            <a:r>
              <a:rPr lang="en-US" smtClean="0"/>
              <a:t>Click to edit Master title style</a:t>
            </a:r>
            <a:endParaRPr lang="en-US"/>
          </a:p>
        </p:txBody>
      </p:sp>
      <p:sp>
        <p:nvSpPr>
          <p:cNvPr id="16" name="Footer Placeholder 15"/>
          <p:cNvSpPr>
            <a:spLocks noGrp="1"/>
          </p:cNvSpPr>
          <p:nvPr>
            <p:ph type="ftr" sz="quarter" idx="12"/>
          </p:nvPr>
        </p:nvSpPr>
        <p:spPr>
          <a:xfrm>
            <a:off x="1828800" y="6356350"/>
            <a:ext cx="3352800" cy="365125"/>
          </a:xfrm>
        </p:spPr>
        <p:txBody>
          <a:bodyPr/>
          <a:lstStyle/>
          <a:p>
            <a:r>
              <a:rPr lang="en-US" dirty="0" smtClean="0"/>
              <a:t>University of Connecticut Libraries, Storrs, CT</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5" name="Footer Placeholder 4"/>
          <p:cNvSpPr>
            <a:spLocks noGrp="1"/>
          </p:cNvSpPr>
          <p:nvPr>
            <p:ph type="ftr" sz="quarter" idx="11"/>
          </p:nvPr>
        </p:nvSpPr>
        <p:spPr/>
        <p:txBody>
          <a:bodyPr/>
          <a:lstStyle/>
          <a:p>
            <a:endParaRPr kumimoji="0" lang="en-US" dirty="0"/>
          </a:p>
        </p:txBody>
      </p:sp>
      <p:sp>
        <p:nvSpPr>
          <p:cNvPr id="6" name="Slide Number Placeholder 5"/>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8" name="Footer Placeholder 7"/>
          <p:cNvSpPr>
            <a:spLocks noGrp="1"/>
          </p:cNvSpPr>
          <p:nvPr>
            <p:ph type="ftr" sz="quarter" idx="11"/>
          </p:nvPr>
        </p:nvSpPr>
        <p:spPr/>
        <p:txBody>
          <a:bodyPr/>
          <a:lstStyle/>
          <a:p>
            <a:endParaRPr kumimoji="0" lang="en-US" dirty="0"/>
          </a:p>
        </p:txBody>
      </p:sp>
      <p:sp>
        <p:nvSpPr>
          <p:cNvPr id="9" name="Slide Number Placeholder 8"/>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4" name="Footer Placeholder 3"/>
          <p:cNvSpPr>
            <a:spLocks noGrp="1"/>
          </p:cNvSpPr>
          <p:nvPr>
            <p:ph type="ftr" sz="quarter" idx="11"/>
          </p:nvPr>
        </p:nvSpPr>
        <p:spPr/>
        <p:txBody>
          <a:bodyPr/>
          <a:lstStyle/>
          <a:p>
            <a:endParaRPr kumimoji="0" lang="en-US" dirty="0"/>
          </a:p>
        </p:txBody>
      </p:sp>
      <p:sp>
        <p:nvSpPr>
          <p:cNvPr id="5" name="Slide Number Placeholder 4"/>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3" name="Footer Placeholder 2"/>
          <p:cNvSpPr>
            <a:spLocks noGrp="1"/>
          </p:cNvSpPr>
          <p:nvPr>
            <p:ph type="ftr" sz="quarter" idx="11"/>
          </p:nvPr>
        </p:nvSpPr>
        <p:spPr/>
        <p:txBody>
          <a:bodyPr/>
          <a:lstStyle/>
          <a:p>
            <a:endParaRPr kumimoji="0" lang="en-US" dirty="0"/>
          </a:p>
        </p:txBody>
      </p:sp>
      <p:sp>
        <p:nvSpPr>
          <p:cNvPr id="4" name="Slide Number Placeholder 3"/>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p:txBody>
          <a:bodyPr/>
          <a:lstStyle/>
          <a:p>
            <a:fld id="{042AED99-7FB4-404E-8A97-64753DCE42EC}" type="slidenum">
              <a:rPr kumimoji="0" lang="en-US" smtClean="0"/>
              <a:pPr/>
              <a:t>‹#›</a:t>
            </a:fld>
            <a:endParaRPr kumimoji="0"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eaLnBrk="1" latinLnBrk="0" hangingPunct="1"/>
            <a:endParaRPr kumimoji="0" lang="en-US" dirty="0"/>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fld id="{47C9B81F-C347-4BEF-BFDF-29C42F48304A}" type="datetimeFigureOut">
              <a:rPr lang="en-US" smtClean="0"/>
              <a:pPr/>
              <a:t>2/4/2010</a:t>
            </a:fld>
            <a:endParaRPr lang="en-US" dirty="0"/>
          </a:p>
        </p:txBody>
      </p:sp>
      <p:sp>
        <p:nvSpPr>
          <p:cNvPr id="6" name="Footer Placeholder 5"/>
          <p:cNvSpPr>
            <a:spLocks noGrp="1"/>
          </p:cNvSpPr>
          <p:nvPr>
            <p:ph type="ftr" sz="quarter" idx="11"/>
          </p:nvPr>
        </p:nvSpPr>
        <p:spPr/>
        <p:txBody>
          <a:bodyPr/>
          <a:lstStyle/>
          <a:p>
            <a:endParaRPr kumimoji="0" lang="en-US" dirty="0"/>
          </a:p>
        </p:txBody>
      </p:sp>
      <p:sp>
        <p:nvSpPr>
          <p:cNvPr id="7" name="Slide Number Placeholder 6"/>
          <p:cNvSpPr>
            <a:spLocks noGrp="1"/>
          </p:cNvSpPr>
          <p:nvPr>
            <p:ph type="sldNum" sz="quarter" idx="12"/>
          </p:nvPr>
        </p:nvSpPr>
        <p:spPr>
          <a:xfrm>
            <a:off x="8077200" y="6356350"/>
            <a:ext cx="609600" cy="365125"/>
          </a:xfrm>
        </p:spPr>
        <p:txBody>
          <a:bodyPr/>
          <a:lstStyle/>
          <a:p>
            <a:fld id="{042AED99-7FB4-404E-8A97-64753DCE42EC}" type="slidenum">
              <a:rPr kumimoji="0" lang="en-US" smtClean="0"/>
              <a:pPr/>
              <a:t>‹#›</a:t>
            </a:fld>
            <a:endParaRPr kumimoji="0" lang="en-US" dirty="0"/>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pPr marL="0" algn="l" rtl="0" eaLnBrk="1" latinLnBrk="0" hangingPunct="1"/>
            <a:endParaRPr kumimoji="0" lang="en-US" dirty="0">
              <a:solidFill>
                <a:schemeClr val="tx1"/>
              </a:solidFill>
              <a:latin typeface="+mn-lt"/>
              <a:ea typeface="+mn-ea"/>
              <a:cs typeface="+mn-cs"/>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fld id="{47C9B81F-C347-4BEF-BFDF-29C42F48304A}" type="datetimeFigureOut">
              <a:rPr lang="en-US" smtClean="0"/>
              <a:pPr/>
              <a:t>2/4/2010</a:t>
            </a:fld>
            <a:endParaRPr lang="en-US" dirty="0">
              <a:solidFill>
                <a:schemeClr val="tx2">
                  <a:shade val="90000"/>
                </a:schemeClr>
              </a:solidFill>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pPr algn="l" eaLnBrk="1" latinLnBrk="0" hangingPunct="1"/>
            <a:endParaRPr kumimoji="0" lang="en-US" dirty="0">
              <a:solidFill>
                <a:schemeClr val="tx2">
                  <a:shade val="90000"/>
                </a:schemeClr>
              </a:solidFill>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042AED99-7FB4-404E-8A97-64753DCE42EC}" type="slidenum">
              <a:rPr kumimoji="0" lang="en-US" smtClean="0"/>
              <a:pPr/>
              <a:t>‹#›</a:t>
            </a:fld>
            <a:endParaRPr kumimoji="0" lang="en-US" dirty="0">
              <a:solidFill>
                <a:schemeClr val="tx2">
                  <a:shade val="90000"/>
                </a:schemeClr>
              </a:solidFill>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endParaRPr kumimoji="0" lang="en-US" dirty="0"/>
            </a:p>
          </p:txBody>
        </p:sp>
      </p:gr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 id="2147483662" r:id="rId12"/>
  </p:sldLayoutIdLst>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8" Type="http://schemas.openxmlformats.org/officeDocument/2006/relationships/hyperlink" Target="http://tinyurl.com/yzpubd7" TargetMode="External"/><Relationship Id="rId3" Type="http://schemas.openxmlformats.org/officeDocument/2006/relationships/hyperlink" Target="http://www.extensis.com/" TargetMode="External"/><Relationship Id="rId7" Type="http://schemas.openxmlformats.org/officeDocument/2006/relationships/hyperlink" Target="http://digitalmedia.opentext.com/" TargetMode="External"/><Relationship Id="rId2" Type="http://schemas.openxmlformats.org/officeDocument/2006/relationships/notesSlide" Target="../notesSlides/notesSlide11.xml"/><Relationship Id="rId1" Type="http://schemas.openxmlformats.org/officeDocument/2006/relationships/slideLayout" Target="../slideLayouts/slideLayout1.xml"/><Relationship Id="rId6" Type="http://schemas.openxmlformats.org/officeDocument/2006/relationships/hyperlink" Target="http://www.canto.com/" TargetMode="External"/><Relationship Id="rId5" Type="http://schemas.openxmlformats.org/officeDocument/2006/relationships/hyperlink" Target="http://www.mediabeacon.com/btweb/index.jsp" TargetMode="External"/><Relationship Id="rId4" Type="http://schemas.openxmlformats.org/officeDocument/2006/relationships/hyperlink" Target="http://www.microsoft.com/Expression/products/Studio_Overview.aspx" TargetMode="External"/></Relationships>
</file>

<file path=ppt/slides/_rels/slide17.xml.rels><?xml version="1.0" encoding="UTF-8" standalone="yes"?>
<Relationships xmlns="http://schemas.openxmlformats.org/package/2006/relationships"><Relationship Id="rId3" Type="http://schemas.openxmlformats.org/officeDocument/2006/relationships/hyperlink" Target="http://www.mcn.edu/conference/mcn2006/SessionPapers/MCN2006_DAM_Albrecht.pdf" TargetMode="External"/><Relationship Id="rId2" Type="http://schemas.openxmlformats.org/officeDocument/2006/relationships/notesSlide" Target="../notesSlides/notesSlide12.xml"/><Relationship Id="rId1" Type="http://schemas.openxmlformats.org/officeDocument/2006/relationships/slideLayout" Target="../slideLayouts/slideLayout1.xml"/><Relationship Id="rId6" Type="http://schemas.openxmlformats.org/officeDocument/2006/relationships/hyperlink" Target="http://net.educause.edu/ir/library/pdf/DEC0203.pdf" TargetMode="External"/><Relationship Id="rId5" Type="http://schemas.openxmlformats.org/officeDocument/2006/relationships/hyperlink" Target="http://www.mcn.edu/conference/mcn2006/SessionPapers/MCN2006_DAM_Levy_et_al.pdf" TargetMode="External"/><Relationship Id="rId4" Type="http://schemas.openxmlformats.org/officeDocument/2006/relationships/hyperlink" Target="http://www.mcn.edu/conference/mcn2006/SessionPapers/MCN2006_DAM_Blum.pdf"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www.sqlite.org/" TargetMode="External"/><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bg2">
                <a:tint val="80000"/>
                <a:satMod val="400000"/>
              </a:schemeClr>
            </a:gs>
            <a:gs pos="25000">
              <a:schemeClr val="bg2">
                <a:tint val="83000"/>
                <a:satMod val="320000"/>
              </a:schemeClr>
            </a:gs>
            <a:gs pos="100000">
              <a:schemeClr val="bg2">
                <a:shade val="15000"/>
                <a:satMod val="320000"/>
              </a:schemeClr>
            </a:gs>
          </a:gsLst>
          <a:path path="circle">
            <a:fillToRect l="10000" t="110000" r="10000" b="100000"/>
          </a:path>
        </a:gra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457200" y="685800"/>
            <a:ext cx="8153400" cy="1470025"/>
          </a:xfrm>
        </p:spPr>
        <p:txBody>
          <a:bodyPr>
            <a:normAutofit/>
          </a:bodyPr>
          <a:lstStyle/>
          <a:p>
            <a:pPr eaLnBrk="1" hangingPunct="1"/>
            <a:r>
              <a:rPr lang="en-US" sz="3600" dirty="0" smtClean="0"/>
              <a:t>Illustrating the Principles of Basic DAM through Adobe Lightroom</a:t>
            </a:r>
            <a:endParaRPr lang="en-US" sz="3600" b="1" dirty="0" smtClean="0"/>
          </a:p>
        </p:txBody>
      </p:sp>
      <p:sp>
        <p:nvSpPr>
          <p:cNvPr id="2051" name="Rectangle 3"/>
          <p:cNvSpPr>
            <a:spLocks noGrp="1" noChangeArrowheads="1"/>
          </p:cNvSpPr>
          <p:nvPr>
            <p:ph type="subTitle" idx="1"/>
          </p:nvPr>
        </p:nvSpPr>
        <p:spPr>
          <a:xfrm>
            <a:off x="1066800" y="3352800"/>
            <a:ext cx="7162800" cy="2209800"/>
          </a:xfrm>
        </p:spPr>
        <p:txBody>
          <a:bodyPr>
            <a:normAutofit/>
          </a:bodyPr>
          <a:lstStyle/>
          <a:p>
            <a:pPr eaLnBrk="1" hangingPunct="1"/>
            <a:r>
              <a:rPr lang="en-US" sz="2000" b="1" i="1" dirty="0" smtClean="0">
                <a:effectLst>
                  <a:outerShdw blurRad="38100" dist="38100" dir="2700000" algn="tl">
                    <a:srgbClr val="000000">
                      <a:alpha val="43137"/>
                    </a:srgbClr>
                  </a:outerShdw>
                </a:effectLst>
                <a:latin typeface="+mj-lt"/>
              </a:rPr>
              <a:t>Michael J. Bennett, Digital Projects Librarian</a:t>
            </a:r>
          </a:p>
          <a:p>
            <a:pPr eaLnBrk="1" hangingPunct="1"/>
            <a:r>
              <a:rPr lang="en-US" sz="2000" b="1" i="1" dirty="0" smtClean="0">
                <a:effectLst>
                  <a:outerShdw blurRad="38100" dist="38100" dir="2700000" algn="tl">
                    <a:srgbClr val="000000">
                      <a:alpha val="43137"/>
                    </a:srgbClr>
                  </a:outerShdw>
                </a:effectLst>
                <a:latin typeface="+mj-lt"/>
                <a:cs typeface="Times New Roman" pitchFamily="18" charset="0"/>
              </a:rPr>
              <a:t>University of Connecticut </a:t>
            </a:r>
          </a:p>
          <a:p>
            <a:pPr eaLnBrk="1" hangingPunct="1"/>
            <a:endParaRPr lang="en-US" sz="2000" b="1" i="1" dirty="0" smtClean="0">
              <a:effectLst>
                <a:outerShdw blurRad="38100" dist="38100" dir="2700000" algn="tl">
                  <a:srgbClr val="000000">
                    <a:alpha val="43137"/>
                  </a:srgbClr>
                </a:outerShdw>
              </a:effectLst>
              <a:latin typeface="+mj-lt"/>
              <a:cs typeface="Times New Roman" pitchFamily="18" charset="0"/>
            </a:endParaRPr>
          </a:p>
          <a:p>
            <a:pPr eaLnBrk="1" hangingPunct="1"/>
            <a:r>
              <a:rPr lang="en-US" sz="2000" b="1" i="1" dirty="0" smtClean="0">
                <a:effectLst>
                  <a:outerShdw blurRad="38100" dist="38100" dir="2700000" algn="tl">
                    <a:srgbClr val="000000">
                      <a:alpha val="43137"/>
                    </a:srgbClr>
                  </a:outerShdw>
                </a:effectLst>
                <a:latin typeface="+mj-lt"/>
                <a:cs typeface="Times New Roman" pitchFamily="18" charset="0"/>
              </a:rPr>
              <a:t>February 4</a:t>
            </a:r>
            <a:r>
              <a:rPr lang="en-US" sz="2000" b="1" i="1" baseline="30000" dirty="0" smtClean="0">
                <a:effectLst>
                  <a:outerShdw blurRad="38100" dist="38100" dir="2700000" algn="tl">
                    <a:srgbClr val="000000">
                      <a:alpha val="43137"/>
                    </a:srgbClr>
                  </a:outerShdw>
                </a:effectLst>
                <a:latin typeface="+mj-lt"/>
                <a:cs typeface="Times New Roman" pitchFamily="18" charset="0"/>
              </a:rPr>
              <a:t>th</a:t>
            </a:r>
            <a:r>
              <a:rPr lang="en-US" sz="2000" b="1" i="1" dirty="0" smtClean="0">
                <a:effectLst>
                  <a:outerShdw blurRad="38100" dist="38100" dir="2700000" algn="tl">
                    <a:srgbClr val="000000">
                      <a:alpha val="43137"/>
                    </a:srgbClr>
                  </a:outerShdw>
                </a:effectLst>
                <a:latin typeface="+mj-lt"/>
                <a:cs typeface="Times New Roman" pitchFamily="18" charset="0"/>
              </a:rPr>
              <a:t>, 2010</a:t>
            </a:r>
            <a:endParaRPr lang="en-US" dirty="0" smtClean="0">
              <a:effectLst>
                <a:outerShdw blurRad="38100" dist="38100" dir="2700000" algn="tl">
                  <a:srgbClr val="000000">
                    <a:alpha val="43137"/>
                  </a:srgbClr>
                </a:outerShdw>
              </a:effectLst>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 Lightroom Import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4343400" y="1219200"/>
            <a:ext cx="4495800" cy="3416320"/>
          </a:xfrm>
          <a:prstGeom prst="rect">
            <a:avLst/>
          </a:prstGeom>
          <a:noFill/>
        </p:spPr>
        <p:txBody>
          <a:bodyPr wrap="square" rtlCol="0">
            <a:spAutoFit/>
          </a:bodyPr>
          <a:lstStyle/>
          <a:p>
            <a:r>
              <a:rPr lang="en-US" sz="1800" dirty="0" smtClean="0"/>
              <a:t>Here’s a look at the first section of metadata in the panel.  This is a combination of Exif technical metadata supplied automatically from the capture device, and administrative metadata provided by the project metadata template.  Remember, the metadata from the template was added to the catalog for the object during import.  Additional metadata can be added to individual objects through the Lightroom metadata panel.  Metadata from one object can also be synched among a collection’s objects…</a:t>
            </a:r>
            <a:endParaRPr lang="en-US" sz="1800" dirty="0"/>
          </a:p>
        </p:txBody>
      </p:sp>
      <p:pic>
        <p:nvPicPr>
          <p:cNvPr id="6146" name="Picture 2"/>
          <p:cNvPicPr>
            <a:picLocks noChangeAspect="1" noChangeArrowheads="1"/>
          </p:cNvPicPr>
          <p:nvPr/>
        </p:nvPicPr>
        <p:blipFill>
          <a:blip r:embed="rId3" cstate="print"/>
          <a:srcRect/>
          <a:stretch>
            <a:fillRect/>
          </a:stretch>
        </p:blipFill>
        <p:spPr bwMode="auto">
          <a:xfrm>
            <a:off x="1143000" y="566737"/>
            <a:ext cx="2510432" cy="6215063"/>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 Lightroom Import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4343400" y="1219200"/>
            <a:ext cx="4495800" cy="2308324"/>
          </a:xfrm>
          <a:prstGeom prst="rect">
            <a:avLst/>
          </a:prstGeom>
          <a:noFill/>
        </p:spPr>
        <p:txBody>
          <a:bodyPr wrap="square" rtlCol="0">
            <a:spAutoFit/>
          </a:bodyPr>
          <a:lstStyle/>
          <a:p>
            <a:r>
              <a:rPr lang="en-US" sz="1800" dirty="0" smtClean="0"/>
              <a:t>…scrolling down through the fields.  Exif, IPTC, etc. are all gathered within the broader XMP metadata space. </a:t>
            </a:r>
            <a:r>
              <a:rPr lang="en-US" sz="1800" i="1" dirty="0" smtClean="0"/>
              <a:t>(Note: this image already had some technical metadata applied to it before import from Adobe Bridge that Lightroom, in turn, harvested into the catalog and appended its own metadata template data around).</a:t>
            </a:r>
            <a:endParaRPr lang="en-US" sz="1800" dirty="0"/>
          </a:p>
        </p:txBody>
      </p:sp>
      <p:pic>
        <p:nvPicPr>
          <p:cNvPr id="7170" name="Picture 2"/>
          <p:cNvPicPr>
            <a:picLocks noChangeAspect="1" noChangeArrowheads="1"/>
          </p:cNvPicPr>
          <p:nvPr/>
        </p:nvPicPr>
        <p:blipFill>
          <a:blip r:embed="rId3" cstate="print"/>
          <a:srcRect/>
          <a:stretch>
            <a:fillRect/>
          </a:stretch>
        </p:blipFill>
        <p:spPr bwMode="auto">
          <a:xfrm>
            <a:off x="1143000" y="609600"/>
            <a:ext cx="2422003" cy="617220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 Lightroom Import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4343400" y="1219200"/>
            <a:ext cx="4495800" cy="923330"/>
          </a:xfrm>
          <a:prstGeom prst="rect">
            <a:avLst/>
          </a:prstGeom>
          <a:noFill/>
        </p:spPr>
        <p:txBody>
          <a:bodyPr wrap="square" rtlCol="0">
            <a:spAutoFit/>
          </a:bodyPr>
          <a:lstStyle/>
          <a:p>
            <a:r>
              <a:rPr lang="en-US" sz="1800" dirty="0" smtClean="0"/>
              <a:t>…more fields, more metadata.  Other than Exif, all of the fields are editable within the panel.</a:t>
            </a:r>
            <a:endParaRPr lang="en-US" sz="1800" dirty="0"/>
          </a:p>
        </p:txBody>
      </p:sp>
      <p:pic>
        <p:nvPicPr>
          <p:cNvPr id="8194" name="Picture 2"/>
          <p:cNvPicPr>
            <a:picLocks noChangeAspect="1" noChangeArrowheads="1"/>
          </p:cNvPicPr>
          <p:nvPr/>
        </p:nvPicPr>
        <p:blipFill>
          <a:blip r:embed="rId3" cstate="print"/>
          <a:srcRect/>
          <a:stretch>
            <a:fillRect/>
          </a:stretch>
        </p:blipFill>
        <p:spPr bwMode="auto">
          <a:xfrm>
            <a:off x="1143000" y="609600"/>
            <a:ext cx="2420901" cy="6134099"/>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II. Lightroom Search</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09600" y="5943600"/>
            <a:ext cx="8001000" cy="523220"/>
          </a:xfrm>
          <a:prstGeom prst="rect">
            <a:avLst/>
          </a:prstGeom>
          <a:noFill/>
        </p:spPr>
        <p:txBody>
          <a:bodyPr wrap="square" rtlCol="0">
            <a:spAutoFit/>
          </a:bodyPr>
          <a:lstStyle/>
          <a:p>
            <a:r>
              <a:rPr lang="en-US" sz="1400" dirty="0" smtClean="0"/>
              <a:t>DAMs have the ability to take all of that metadata and leverage it for discovery across broad file types and physical locations.  Here’s how Lightroom facilitates this.</a:t>
            </a:r>
            <a:endParaRPr lang="en-US" sz="1400" dirty="0"/>
          </a:p>
        </p:txBody>
      </p:sp>
      <p:pic>
        <p:nvPicPr>
          <p:cNvPr id="9218" name="Picture 2"/>
          <p:cNvPicPr>
            <a:picLocks noChangeAspect="1" noChangeArrowheads="1"/>
          </p:cNvPicPr>
          <p:nvPr/>
        </p:nvPicPr>
        <p:blipFill>
          <a:blip r:embed="rId3" cstate="print"/>
          <a:srcRect/>
          <a:stretch>
            <a:fillRect/>
          </a:stretch>
        </p:blipFill>
        <p:spPr bwMode="auto">
          <a:xfrm>
            <a:off x="304800" y="1066800"/>
            <a:ext cx="8610600" cy="4281902"/>
          </a:xfrm>
          <a:prstGeom prst="rect">
            <a:avLst/>
          </a:prstGeom>
          <a:noFill/>
          <a:ln w="9525">
            <a:noFill/>
            <a:miter lim="800000"/>
            <a:headEnd/>
            <a:tailEnd/>
          </a:ln>
        </p:spPr>
      </p:pic>
      <p:sp>
        <p:nvSpPr>
          <p:cNvPr id="10" name="Rounded Rectangle 9"/>
          <p:cNvSpPr/>
          <p:nvPr/>
        </p:nvSpPr>
        <p:spPr>
          <a:xfrm>
            <a:off x="228600" y="990600"/>
            <a:ext cx="8763000" cy="609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dissolve/>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2286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III. Lightroom Export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248400" y="838200"/>
            <a:ext cx="2590800" cy="5847755"/>
          </a:xfrm>
          <a:prstGeom prst="rect">
            <a:avLst/>
          </a:prstGeom>
          <a:noFill/>
        </p:spPr>
        <p:txBody>
          <a:bodyPr wrap="square" rtlCol="0">
            <a:spAutoFit/>
          </a:bodyPr>
          <a:lstStyle/>
          <a:p>
            <a:r>
              <a:rPr lang="en-US" sz="1700" dirty="0" smtClean="0"/>
              <a:t>Compressed and optimized derivatives (output sharpened, etc.) can be made either individually or in batches through customized output or saved </a:t>
            </a:r>
            <a:r>
              <a:rPr lang="en-US" sz="1700" i="1" dirty="0" smtClean="0"/>
              <a:t>presets</a:t>
            </a:r>
            <a:r>
              <a:rPr lang="en-US" sz="1700" dirty="0" smtClean="0"/>
              <a:t> for web, print or other targeted reproduction spaces.  A record of such fulfilled requests can then be written back to the individual object’s catalog metadata for tracking.  Batches of exported items can be the result of custom searches across the catalog, etc.  *Note: for the DAM to be able to generate such reproduction derivatives it must go “online” and have temporary read access to the original archival files.</a:t>
            </a:r>
            <a:endParaRPr lang="en-US" sz="1700" dirty="0"/>
          </a:p>
        </p:txBody>
      </p:sp>
      <p:pic>
        <p:nvPicPr>
          <p:cNvPr id="10242" name="Picture 2"/>
          <p:cNvPicPr>
            <a:picLocks noChangeAspect="1" noChangeArrowheads="1"/>
          </p:cNvPicPr>
          <p:nvPr/>
        </p:nvPicPr>
        <p:blipFill>
          <a:blip r:embed="rId3" cstate="print"/>
          <a:srcRect/>
          <a:stretch>
            <a:fillRect/>
          </a:stretch>
        </p:blipFill>
        <p:spPr bwMode="auto">
          <a:xfrm>
            <a:off x="381000" y="609600"/>
            <a:ext cx="5410200" cy="6164537"/>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7620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IV. Why not just use Lightroom, then???</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85800" y="1524000"/>
            <a:ext cx="8153400" cy="5016758"/>
          </a:xfrm>
          <a:prstGeom prst="rect">
            <a:avLst/>
          </a:prstGeom>
          <a:noFill/>
        </p:spPr>
        <p:txBody>
          <a:bodyPr wrap="square" rtlCol="0">
            <a:spAutoFit/>
          </a:bodyPr>
          <a:lstStyle/>
          <a:p>
            <a:pPr marL="342900" indent="-342900">
              <a:buFont typeface="+mj-lt"/>
              <a:buAutoNum type="arabicPeriod"/>
            </a:pPr>
            <a:r>
              <a:rPr lang="en-US" sz="2000" dirty="0" smtClean="0"/>
              <a:t>Lightroom only supports raw/DNG, TIFF, and JPEG formats.  Not broad enough to handle JPEG 2000 or other electronic record types (e.g. MS Office files, etc.)</a:t>
            </a:r>
            <a:br>
              <a:rPr lang="en-US" sz="2000" dirty="0" smtClean="0"/>
            </a:br>
            <a:endParaRPr lang="en-US" sz="2000" dirty="0" smtClean="0"/>
          </a:p>
          <a:p>
            <a:pPr marL="342900" indent="-342900">
              <a:buFont typeface="+mj-lt"/>
              <a:buAutoNum type="arabicPeriod"/>
            </a:pPr>
            <a:r>
              <a:rPr lang="en-US" sz="2000" dirty="0" smtClean="0"/>
              <a:t>Lightroom has no hard image limit, but it has reported to be slow to non-responsive somewhere between 20,000 and 60,000 images per virtual catalog.</a:t>
            </a:r>
            <a:br>
              <a:rPr lang="en-US" sz="2000" dirty="0" smtClean="0"/>
            </a:br>
            <a:endParaRPr lang="en-US" sz="2000" dirty="0" smtClean="0"/>
          </a:p>
          <a:p>
            <a:pPr marL="342900" indent="-342900">
              <a:buFont typeface="+mj-lt"/>
              <a:buAutoNum type="arabicPeriod"/>
            </a:pPr>
            <a:r>
              <a:rPr lang="en-US" sz="2000" dirty="0" smtClean="0"/>
              <a:t>Lightroom isn’t technically OAIS-based.  But it could, as could other DAM offerings, possibly work in tandem with an OAIS-compliant archival file system since a DAM needn’t write back to the archival files or be a part of original OAIS ingestion.</a:t>
            </a:r>
            <a:br>
              <a:rPr lang="en-US" sz="2000" dirty="0" smtClean="0"/>
            </a:br>
            <a:endParaRPr lang="en-US" sz="2000" dirty="0" smtClean="0"/>
          </a:p>
          <a:p>
            <a:pPr marL="342900" indent="-342900">
              <a:buFont typeface="+mj-lt"/>
              <a:buAutoNum type="arabicPeriod"/>
            </a:pPr>
            <a:r>
              <a:rPr lang="en-US" sz="2000" dirty="0" smtClean="0"/>
              <a:t>Enterprise-level DAM offerings should overcome some of these pitfalls but may not offer comparable built in image/file optimization tools as Lightroom, however.</a:t>
            </a:r>
          </a:p>
        </p:txBody>
      </p:sp>
    </p:spTree>
  </p:cSld>
  <p:clrMapOvr>
    <a:masterClrMapping/>
  </p:clrMapOvr>
  <p:transition spd="slow">
    <p:dissolv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7620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V. What else is out there???</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85800" y="1524000"/>
            <a:ext cx="8153400" cy="4154984"/>
          </a:xfrm>
          <a:prstGeom prst="rect">
            <a:avLst/>
          </a:prstGeom>
          <a:noFill/>
        </p:spPr>
        <p:txBody>
          <a:bodyPr wrap="square" rtlCol="0">
            <a:spAutoFit/>
          </a:bodyPr>
          <a:lstStyle/>
          <a:p>
            <a:pPr marL="342900" indent="-342900">
              <a:buFont typeface="Arial" pitchFamily="34" charset="0"/>
              <a:buChar char="•"/>
            </a:pPr>
            <a:r>
              <a:rPr lang="en-US" dirty="0" smtClean="0">
                <a:hlinkClick r:id="rId3"/>
              </a:rPr>
              <a:t>Extensis Portfolio</a:t>
            </a:r>
            <a:r>
              <a:rPr lang="en-US" dirty="0" smtClean="0"/>
              <a:t/>
            </a:r>
            <a:br>
              <a:rPr lang="en-US" dirty="0" smtClean="0"/>
            </a:br>
            <a:endParaRPr lang="en-US" dirty="0" smtClean="0"/>
          </a:p>
          <a:p>
            <a:pPr marL="342900" indent="-342900">
              <a:buFont typeface="Arial" pitchFamily="34" charset="0"/>
              <a:buChar char="•"/>
            </a:pPr>
            <a:r>
              <a:rPr lang="en-US" dirty="0" smtClean="0">
                <a:hlinkClick r:id="rId4"/>
              </a:rPr>
              <a:t>Microsoft Expression Studio</a:t>
            </a:r>
            <a:r>
              <a:rPr lang="en-US" dirty="0" smtClean="0"/>
              <a:t/>
            </a:r>
            <a:br>
              <a:rPr lang="en-US" dirty="0" smtClean="0"/>
            </a:br>
            <a:endParaRPr lang="en-US" dirty="0" smtClean="0"/>
          </a:p>
          <a:p>
            <a:pPr marL="342900" indent="-342900">
              <a:buFont typeface="Arial" pitchFamily="34" charset="0"/>
              <a:buChar char="•"/>
            </a:pPr>
            <a:r>
              <a:rPr lang="en-US" dirty="0" smtClean="0">
                <a:hlinkClick r:id="rId5"/>
              </a:rPr>
              <a:t>Media Beacon</a:t>
            </a:r>
            <a:r>
              <a:rPr lang="en-US" dirty="0" smtClean="0"/>
              <a:t/>
            </a:r>
            <a:br>
              <a:rPr lang="en-US" dirty="0" smtClean="0"/>
            </a:br>
            <a:endParaRPr lang="en-US" dirty="0" smtClean="0"/>
          </a:p>
          <a:p>
            <a:pPr marL="342900" indent="-342900">
              <a:buFont typeface="Arial" pitchFamily="34" charset="0"/>
              <a:buChar char="•"/>
            </a:pPr>
            <a:r>
              <a:rPr lang="en-US" dirty="0" smtClean="0">
                <a:hlinkClick r:id="rId6"/>
              </a:rPr>
              <a:t>Canto Cumulus</a:t>
            </a:r>
            <a:r>
              <a:rPr lang="en-US" dirty="0" smtClean="0"/>
              <a:t/>
            </a:r>
            <a:br>
              <a:rPr lang="en-US" dirty="0" smtClean="0"/>
            </a:br>
            <a:endParaRPr lang="en-US" dirty="0" smtClean="0"/>
          </a:p>
          <a:p>
            <a:pPr marL="342900" indent="-342900">
              <a:buFont typeface="Arial" pitchFamily="34" charset="0"/>
              <a:buChar char="•"/>
            </a:pPr>
            <a:r>
              <a:rPr lang="en-US" dirty="0" smtClean="0">
                <a:hlinkClick r:id="rId7"/>
              </a:rPr>
              <a:t>Artesia</a:t>
            </a:r>
            <a:r>
              <a:rPr lang="en-US" dirty="0" smtClean="0"/>
              <a:t/>
            </a:r>
            <a:br>
              <a:rPr lang="en-US" dirty="0" smtClean="0"/>
            </a:br>
            <a:endParaRPr lang="en-US" dirty="0" smtClean="0"/>
          </a:p>
          <a:p>
            <a:pPr marL="342900" indent="-342900">
              <a:buFont typeface="Arial" pitchFamily="34" charset="0"/>
              <a:buChar char="•"/>
            </a:pPr>
            <a:r>
              <a:rPr lang="en-US" dirty="0" smtClean="0">
                <a:hlinkClick r:id="rId8"/>
              </a:rPr>
              <a:t>Ex Libris Rosetta</a:t>
            </a:r>
            <a:endParaRPr lang="en-US" dirty="0" smtClean="0"/>
          </a:p>
        </p:txBody>
      </p:sp>
    </p:spTree>
  </p:cSld>
  <p:clrMapOvr>
    <a:masterClrMapping/>
  </p:clrMapOvr>
  <p:transition spd="slow">
    <p:dissolv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304800"/>
            <a:ext cx="7772400" cy="838200"/>
          </a:xfrm>
        </p:spPr>
        <p:txBody>
          <a:bodyPr/>
          <a:lstStyle/>
          <a:p>
            <a:pPr eaLnBrk="1" hangingPunct="1"/>
            <a:r>
              <a:rPr lang="en-US" sz="4000" b="1" u="sng" dirty="0" smtClean="0">
                <a:latin typeface="Garamond" pitchFamily="18" charset="0"/>
                <a:ea typeface="Kozuka Gothic Pro M" pitchFamily="34" charset="-128"/>
              </a:rPr>
              <a:t>Readings</a:t>
            </a:r>
          </a:p>
        </p:txBody>
      </p:sp>
      <p:sp>
        <p:nvSpPr>
          <p:cNvPr id="26627" name="Rectangle 3"/>
          <p:cNvSpPr>
            <a:spLocks noGrp="1" noChangeArrowheads="1"/>
          </p:cNvSpPr>
          <p:nvPr>
            <p:ph type="subTitle" idx="1"/>
          </p:nvPr>
        </p:nvSpPr>
        <p:spPr>
          <a:xfrm>
            <a:off x="838200" y="1447800"/>
            <a:ext cx="7391400" cy="4495800"/>
          </a:xfrm>
        </p:spPr>
        <p:txBody>
          <a:bodyPr>
            <a:normAutofit fontScale="55000" lnSpcReduction="20000"/>
          </a:bodyPr>
          <a:lstStyle/>
          <a:p>
            <a:pPr algn="l"/>
            <a:r>
              <a:rPr lang="en-US" dirty="0" smtClean="0"/>
              <a:t>Albrecht, Kathe Hicks. “Taming the many-headed DAM.” Pasadena, CA, 2006. </a:t>
            </a:r>
            <a:r>
              <a:rPr lang="en-US" dirty="0" smtClean="0">
                <a:hlinkClick r:id="rId3"/>
              </a:rPr>
              <a:t>http://www.mcn.edu/conference/mcn2006/SessionPapers/MCN2006_DAM_Albrecht.pdf</a:t>
            </a:r>
            <a:r>
              <a:rPr lang="en-US" dirty="0" smtClean="0"/>
              <a:t>.</a:t>
            </a:r>
          </a:p>
          <a:p>
            <a:pPr algn="l"/>
            <a:endParaRPr lang="en-US" dirty="0" smtClean="0"/>
          </a:p>
          <a:p>
            <a:pPr algn="l"/>
            <a:r>
              <a:rPr lang="en-US" dirty="0" smtClean="0"/>
              <a:t>Blum, Stanley D. “Perspectives on building a digital asset management system views from the California Academy of Sciences, a Natural History Museum.” Pasadena, CA, 2006. </a:t>
            </a:r>
            <a:r>
              <a:rPr lang="en-US" dirty="0" smtClean="0">
                <a:hlinkClick r:id="rId4"/>
              </a:rPr>
              <a:t>http://www.mcn.edu/conference/mcn2006/SessionPapers/MCN2006_DAM_Blum.pdf</a:t>
            </a:r>
            <a:r>
              <a:rPr lang="en-US" dirty="0" smtClean="0"/>
              <a:t>.</a:t>
            </a:r>
          </a:p>
          <a:p>
            <a:pPr algn="l"/>
            <a:r>
              <a:rPr lang="en-US" dirty="0" smtClean="0"/>
              <a:t/>
            </a:r>
            <a:br>
              <a:rPr lang="en-US" dirty="0" smtClean="0"/>
            </a:br>
            <a:r>
              <a:rPr lang="en-US" dirty="0" smtClean="0"/>
              <a:t>Frey, Franziska S. and Jeffrey Warda. </a:t>
            </a:r>
            <a:r>
              <a:rPr lang="en-US" i="1" dirty="0" smtClean="0"/>
              <a:t>The AIC guide to digital photography and conservation documentation</a:t>
            </a:r>
            <a:r>
              <a:rPr lang="en-US" dirty="0" smtClean="0"/>
              <a:t>. 1</a:t>
            </a:r>
            <a:r>
              <a:rPr lang="en-US" baseline="30000" dirty="0" smtClean="0"/>
              <a:t>st</a:t>
            </a:r>
            <a:r>
              <a:rPr lang="en-US" dirty="0" smtClean="0"/>
              <a:t> ed. Washington [D.C.]: American Institute for Conservation of Historic and Artistic Works, ©2008. </a:t>
            </a:r>
          </a:p>
          <a:p>
            <a:pPr algn="l"/>
            <a:r>
              <a:rPr lang="en-US" dirty="0" smtClean="0"/>
              <a:t/>
            </a:r>
            <a:br>
              <a:rPr lang="en-US" dirty="0" smtClean="0"/>
            </a:br>
            <a:r>
              <a:rPr lang="en-US" dirty="0" smtClean="0"/>
              <a:t>Krogh, Peter. </a:t>
            </a:r>
            <a:r>
              <a:rPr lang="en-US" i="1" dirty="0" smtClean="0"/>
              <a:t>The DAM book : digital asset management for photographers</a:t>
            </a:r>
            <a:r>
              <a:rPr lang="en-US" dirty="0" smtClean="0"/>
              <a:t>. 2nd ed. Beijing ; Cambridge [Mass.] : O'Reilly, ©2009.</a:t>
            </a:r>
          </a:p>
          <a:p>
            <a:pPr algn="l"/>
            <a:endParaRPr lang="en-US" dirty="0" smtClean="0"/>
          </a:p>
          <a:p>
            <a:pPr algn="l"/>
            <a:r>
              <a:rPr lang="en-US" dirty="0" smtClean="0"/>
              <a:t>Levy, Trudy, and Maureen Burns. “Trying to tame the many-headed DAM.” Pasadena, CA, 2006. </a:t>
            </a:r>
            <a:r>
              <a:rPr lang="en-US" dirty="0" smtClean="0">
                <a:hlinkClick r:id="rId5"/>
              </a:rPr>
              <a:t>http://www.mcn.edu/conference/mcn2006/SessionPapers/MCN2006_DAM_Levy_et_al.pdf</a:t>
            </a:r>
            <a:r>
              <a:rPr lang="en-US" dirty="0" smtClean="0"/>
              <a:t>.</a:t>
            </a:r>
          </a:p>
          <a:p>
            <a:pPr algn="l"/>
            <a:endParaRPr lang="en-US" dirty="0" smtClean="0"/>
          </a:p>
          <a:p>
            <a:pPr algn="l"/>
            <a:r>
              <a:rPr lang="en-US" dirty="0" smtClean="0"/>
              <a:t>McCord, Alan. “Overview of Digital Asset Management Systems,” September 6, 2002. </a:t>
            </a:r>
            <a:r>
              <a:rPr lang="en-US" dirty="0" smtClean="0">
                <a:hlinkClick r:id="rId6"/>
              </a:rPr>
              <a:t>http://net.educause.edu/ir/library/pdf/DEC0203.pdf</a:t>
            </a:r>
            <a:r>
              <a:rPr lang="en-US" dirty="0" smtClean="0"/>
              <a:t>.</a:t>
            </a:r>
          </a:p>
        </p:txBody>
      </p:sp>
    </p:spTree>
  </p:cSld>
  <p:clrMapOvr>
    <a:masterClrMapping/>
  </p:clrMapOvr>
  <p:transition spd="slow">
    <p:dissolve/>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6" name="Rectangle 2"/>
          <p:cNvSpPr>
            <a:spLocks noGrp="1" noChangeArrowheads="1"/>
          </p:cNvSpPr>
          <p:nvPr>
            <p:ph type="ctrTitle"/>
          </p:nvPr>
        </p:nvSpPr>
        <p:spPr>
          <a:xfrm>
            <a:off x="685800" y="304800"/>
            <a:ext cx="7772400" cy="838200"/>
          </a:xfrm>
        </p:spPr>
        <p:txBody>
          <a:bodyPr/>
          <a:lstStyle/>
          <a:p>
            <a:pPr eaLnBrk="1" hangingPunct="1"/>
            <a:r>
              <a:rPr lang="en-US" sz="4000" b="1" u="sng" dirty="0" smtClean="0">
                <a:latin typeface="Garamond" pitchFamily="18" charset="0"/>
                <a:ea typeface="Kozuka Gothic Pro M" pitchFamily="34" charset="-128"/>
              </a:rPr>
              <a:t>The End</a:t>
            </a:r>
          </a:p>
        </p:txBody>
      </p:sp>
      <p:sp>
        <p:nvSpPr>
          <p:cNvPr id="26627" name="Rectangle 3"/>
          <p:cNvSpPr>
            <a:spLocks noGrp="1" noChangeArrowheads="1"/>
          </p:cNvSpPr>
          <p:nvPr>
            <p:ph type="subTitle" idx="1"/>
          </p:nvPr>
        </p:nvSpPr>
        <p:spPr>
          <a:xfrm>
            <a:off x="838200" y="2667000"/>
            <a:ext cx="7391400" cy="1676400"/>
          </a:xfrm>
        </p:spPr>
        <p:txBody>
          <a:bodyPr/>
          <a:lstStyle/>
          <a:p>
            <a:pPr marL="609600" indent="-609600" eaLnBrk="1" hangingPunct="1"/>
            <a:endParaRPr lang="en-US" i="1" dirty="0" smtClean="0">
              <a:cs typeface="Times New Roman" pitchFamily="18" charset="0"/>
            </a:endParaRPr>
          </a:p>
        </p:txBody>
      </p:sp>
    </p:spTree>
  </p:cSld>
  <p:clrMapOvr>
    <a:masterClrMapping/>
  </p:clrMapOvr>
  <p:transition spd="slow">
    <p:dissolv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838200"/>
          </a:xfrm>
        </p:spPr>
        <p:txBody>
          <a:bodyPr/>
          <a:lstStyle/>
          <a:p>
            <a:pPr eaLnBrk="1" hangingPunct="1"/>
            <a:r>
              <a:rPr lang="en-US" sz="3600" b="1" u="sng" dirty="0" smtClean="0">
                <a:latin typeface="Garamond" pitchFamily="18" charset="0"/>
                <a:ea typeface="Kozuka Gothic Pro M" pitchFamily="34" charset="-128"/>
              </a:rPr>
              <a:t>Background</a:t>
            </a:r>
          </a:p>
        </p:txBody>
      </p:sp>
      <p:sp>
        <p:nvSpPr>
          <p:cNvPr id="3075" name="Rectangle 3"/>
          <p:cNvSpPr>
            <a:spLocks noGrp="1" noChangeArrowheads="1"/>
          </p:cNvSpPr>
          <p:nvPr>
            <p:ph type="subTitle" idx="1"/>
          </p:nvPr>
        </p:nvSpPr>
        <p:spPr>
          <a:xfrm>
            <a:off x="1066800" y="1524000"/>
            <a:ext cx="7162800" cy="4114800"/>
          </a:xfrm>
        </p:spPr>
        <p:txBody>
          <a:bodyPr>
            <a:normAutofit/>
          </a:bodyPr>
          <a:lstStyle/>
          <a:p>
            <a:pPr marL="609600" indent="-609600" algn="l" eaLnBrk="1" hangingPunct="1">
              <a:lnSpc>
                <a:spcPct val="80000"/>
              </a:lnSpc>
            </a:pPr>
            <a:r>
              <a:rPr lang="en-US" sz="2800" dirty="0" smtClean="0"/>
              <a:t>DAMs do three major things with digital assets:</a:t>
            </a:r>
          </a:p>
          <a:p>
            <a:pPr marL="609600" indent="-609600" algn="l" eaLnBrk="1" hangingPunct="1">
              <a:lnSpc>
                <a:spcPct val="80000"/>
              </a:lnSpc>
            </a:pPr>
            <a:endParaRPr lang="en-US" sz="2800" dirty="0" smtClean="0"/>
          </a:p>
          <a:p>
            <a:pPr marL="609600" indent="-609600" algn="l" eaLnBrk="1" hangingPunct="1">
              <a:lnSpc>
                <a:spcPct val="80000"/>
              </a:lnSpc>
              <a:buFont typeface="+mj-lt"/>
              <a:buAutoNum type="arabicPeriod"/>
            </a:pPr>
            <a:r>
              <a:rPr lang="en-US" sz="2800" dirty="0" smtClean="0"/>
              <a:t>Import</a:t>
            </a:r>
            <a:br>
              <a:rPr lang="en-US" sz="2800" dirty="0" smtClean="0"/>
            </a:br>
            <a:endParaRPr lang="en-US" sz="2800" dirty="0" smtClean="0"/>
          </a:p>
          <a:p>
            <a:pPr marL="609600" indent="-609600" algn="l" eaLnBrk="1" hangingPunct="1">
              <a:lnSpc>
                <a:spcPct val="80000"/>
              </a:lnSpc>
              <a:buFont typeface="+mj-lt"/>
              <a:buAutoNum type="arabicPeriod"/>
            </a:pPr>
            <a:r>
              <a:rPr lang="en-US" sz="2800" dirty="0" smtClean="0"/>
              <a:t>Search</a:t>
            </a:r>
            <a:br>
              <a:rPr lang="en-US" sz="2800" dirty="0" smtClean="0"/>
            </a:br>
            <a:endParaRPr lang="en-US" sz="2800" dirty="0" smtClean="0"/>
          </a:p>
          <a:p>
            <a:pPr marL="609600" indent="-609600" algn="l" eaLnBrk="1" hangingPunct="1">
              <a:lnSpc>
                <a:spcPct val="80000"/>
              </a:lnSpc>
              <a:buFont typeface="+mj-lt"/>
              <a:buAutoNum type="arabicPeriod"/>
            </a:pPr>
            <a:r>
              <a:rPr lang="en-US" sz="2800" dirty="0" smtClean="0"/>
              <a:t>Export</a:t>
            </a:r>
          </a:p>
        </p:txBody>
      </p:sp>
    </p:spTree>
  </p:cSld>
  <p:clrMapOvr>
    <a:masterClrMapping/>
  </p:clrMapOvr>
  <p:transition spd="slow">
    <p:dissolve/>
  </p:transition>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838200"/>
          </a:xfrm>
        </p:spPr>
        <p:txBody>
          <a:bodyPr/>
          <a:lstStyle/>
          <a:p>
            <a:pPr eaLnBrk="1" hangingPunct="1"/>
            <a:r>
              <a:rPr lang="en-US" sz="3600" b="1" u="sng" dirty="0" smtClean="0">
                <a:latin typeface="Garamond" pitchFamily="18" charset="0"/>
                <a:ea typeface="Kozuka Gothic Pro M" pitchFamily="34" charset="-128"/>
              </a:rPr>
              <a:t>Background</a:t>
            </a:r>
          </a:p>
        </p:txBody>
      </p:sp>
      <p:sp>
        <p:nvSpPr>
          <p:cNvPr id="3075" name="Rectangle 3"/>
          <p:cNvSpPr>
            <a:spLocks noGrp="1" noChangeArrowheads="1"/>
          </p:cNvSpPr>
          <p:nvPr>
            <p:ph type="subTitle" idx="1"/>
          </p:nvPr>
        </p:nvSpPr>
        <p:spPr>
          <a:xfrm>
            <a:off x="990600" y="1219200"/>
            <a:ext cx="7239000" cy="5334000"/>
          </a:xfrm>
        </p:spPr>
        <p:txBody>
          <a:bodyPr>
            <a:normAutofit lnSpcReduction="10000"/>
          </a:bodyPr>
          <a:lstStyle/>
          <a:p>
            <a:pPr marL="609600" indent="-609600" algn="l" eaLnBrk="1" hangingPunct="1">
              <a:lnSpc>
                <a:spcPct val="80000"/>
              </a:lnSpc>
            </a:pPr>
            <a:r>
              <a:rPr lang="en-US" sz="2400" dirty="0" smtClean="0"/>
              <a:t/>
            </a:r>
            <a:br>
              <a:rPr lang="en-US" sz="2400" dirty="0" smtClean="0"/>
            </a:br>
            <a:r>
              <a:rPr lang="en-US" sz="2400" i="1" dirty="0" smtClean="0"/>
              <a:t>What goes into the DAM?</a:t>
            </a:r>
            <a:r>
              <a:rPr lang="en-US" sz="2400" dirty="0" smtClean="0"/>
              <a:t/>
            </a:r>
            <a:br>
              <a:rPr lang="en-US" sz="2400" dirty="0" smtClean="0"/>
            </a:br>
            <a:r>
              <a:rPr lang="en-US" sz="2400" dirty="0" smtClean="0"/>
              <a:t/>
            </a:r>
            <a:br>
              <a:rPr lang="en-US" sz="2400" dirty="0" smtClean="0"/>
            </a:br>
            <a:r>
              <a:rPr lang="en-US" sz="2400" dirty="0" smtClean="0"/>
              <a:t>- Previews (thumbnails, etc.)</a:t>
            </a:r>
            <a:br>
              <a:rPr lang="en-US" sz="2400" dirty="0" smtClean="0"/>
            </a:br>
            <a:r>
              <a:rPr lang="en-US" sz="2400" dirty="0" smtClean="0"/>
              <a:t>- Metadata (descriptive, administrative, technical)</a:t>
            </a:r>
            <a:br>
              <a:rPr lang="en-US" sz="2400" dirty="0" smtClean="0"/>
            </a:br>
            <a:r>
              <a:rPr lang="en-US" sz="2400" dirty="0" smtClean="0"/>
              <a:t>- each of the above are initially derived from the original archival digital objects</a:t>
            </a:r>
            <a:br>
              <a:rPr lang="en-US" sz="2400" dirty="0" smtClean="0"/>
            </a:br>
            <a:r>
              <a:rPr lang="en-US" sz="2400" dirty="0" smtClean="0"/>
              <a:t/>
            </a:r>
            <a:br>
              <a:rPr lang="en-US" sz="2400" dirty="0" smtClean="0"/>
            </a:br>
            <a:r>
              <a:rPr lang="en-US" sz="2400" i="1" dirty="0" smtClean="0"/>
              <a:t>What doesn’t go into the DAM db?</a:t>
            </a:r>
            <a:r>
              <a:rPr lang="en-US" sz="2400" dirty="0" smtClean="0"/>
              <a:t/>
            </a:r>
            <a:br>
              <a:rPr lang="en-US" sz="2400" dirty="0" smtClean="0"/>
            </a:br>
            <a:r>
              <a:rPr lang="en-US" sz="2400" dirty="0" smtClean="0"/>
              <a:t/>
            </a:r>
            <a:br>
              <a:rPr lang="en-US" sz="2400" dirty="0" smtClean="0"/>
            </a:br>
            <a:r>
              <a:rPr lang="en-US" sz="2400" dirty="0" smtClean="0"/>
              <a:t>- the actual archival objects themselves</a:t>
            </a:r>
            <a:br>
              <a:rPr lang="en-US" sz="2400" dirty="0" smtClean="0"/>
            </a:br>
            <a:r>
              <a:rPr lang="en-US" sz="2400" dirty="0" smtClean="0"/>
              <a:t/>
            </a:r>
            <a:br>
              <a:rPr lang="en-US" sz="2400" dirty="0" smtClean="0"/>
            </a:br>
            <a:r>
              <a:rPr lang="en-US" sz="2400" i="1" dirty="0" smtClean="0"/>
              <a:t>Ramifications?</a:t>
            </a:r>
            <a:r>
              <a:rPr lang="en-US" sz="2400" dirty="0" smtClean="0"/>
              <a:t/>
            </a:r>
            <a:br>
              <a:rPr lang="en-US" sz="2400" dirty="0" smtClean="0"/>
            </a:br>
            <a:r>
              <a:rPr lang="en-US" sz="2400" dirty="0" smtClean="0"/>
              <a:t/>
            </a:r>
            <a:br>
              <a:rPr lang="en-US" sz="2400" dirty="0" smtClean="0"/>
            </a:br>
            <a:r>
              <a:rPr lang="en-US" sz="2400" dirty="0" smtClean="0"/>
              <a:t>- DAM indexes metadata and acts as a catalog for visual browsing and advanced searching of all digital assets.  After preview and metadata import, a DAM can go “offline” from the original archival files until an export step is needed.</a:t>
            </a:r>
          </a:p>
        </p:txBody>
      </p:sp>
    </p:spTree>
  </p:cSld>
  <p:clrMapOvr>
    <a:masterClrMapping/>
  </p:clrMapOvr>
  <p:transition spd="slow">
    <p:dissolv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381000"/>
          </a:xfrm>
        </p:spPr>
        <p:txBody>
          <a:bodyPr>
            <a:normAutofit fontScale="90000"/>
          </a:bodyPr>
          <a:lstStyle/>
          <a:p>
            <a:pPr eaLnBrk="1" hangingPunct="1"/>
            <a:r>
              <a:rPr lang="en-US" sz="3600" b="1" dirty="0" smtClean="0">
                <a:latin typeface="Garamond" pitchFamily="18" charset="0"/>
                <a:ea typeface="Kozuka Gothic Pro M" pitchFamily="34" charset="-128"/>
              </a:rPr>
              <a:t>I. Lightroom Import</a:t>
            </a:r>
            <a:endParaRPr lang="en-US" sz="3600" b="1" u="sng" dirty="0" smtClean="0">
              <a:latin typeface="Garamond" pitchFamily="18" charset="0"/>
              <a:ea typeface="Kozuka Gothic Pro M" pitchFamily="34" charset="-128"/>
            </a:endParaRPr>
          </a:p>
        </p:txBody>
      </p:sp>
      <p:pic>
        <p:nvPicPr>
          <p:cNvPr id="1026" name="Picture 2"/>
          <p:cNvPicPr>
            <a:picLocks noChangeAspect="1" noChangeArrowheads="1"/>
          </p:cNvPicPr>
          <p:nvPr/>
        </p:nvPicPr>
        <p:blipFill>
          <a:blip r:embed="rId2" cstate="print"/>
          <a:srcRect/>
          <a:stretch>
            <a:fillRect/>
          </a:stretch>
        </p:blipFill>
        <p:spPr bwMode="auto">
          <a:xfrm>
            <a:off x="304800" y="762000"/>
            <a:ext cx="8534400" cy="5334000"/>
          </a:xfrm>
          <a:prstGeom prst="rect">
            <a:avLst/>
          </a:prstGeom>
          <a:noFill/>
          <a:ln w="9525">
            <a:noFill/>
            <a:miter lim="800000"/>
            <a:headEnd/>
            <a:tailEnd/>
          </a:ln>
        </p:spPr>
      </p:pic>
      <p:sp>
        <p:nvSpPr>
          <p:cNvPr id="5" name="TextBox 4"/>
          <p:cNvSpPr txBox="1"/>
          <p:nvPr/>
        </p:nvSpPr>
        <p:spPr>
          <a:xfrm>
            <a:off x="609600" y="6172200"/>
            <a:ext cx="8001000" cy="692497"/>
          </a:xfrm>
          <a:prstGeom prst="rect">
            <a:avLst/>
          </a:prstGeom>
          <a:noFill/>
        </p:spPr>
        <p:txBody>
          <a:bodyPr wrap="square" rtlCol="0">
            <a:spAutoFit/>
          </a:bodyPr>
          <a:lstStyle/>
          <a:p>
            <a:r>
              <a:rPr lang="en-US" sz="1300" dirty="0" smtClean="0"/>
              <a:t>C:\Users\Michael\Pictures\Lightroom\UConn Test Catalog will be the destination for both preview images and metadata.  Previews live in a catalog-specific .lrdata file while metadata lives in a .lrcat file.  Both are based upon </a:t>
            </a:r>
            <a:r>
              <a:rPr lang="en-US" sz="1300" dirty="0" smtClean="0">
                <a:hlinkClick r:id="rId3"/>
              </a:rPr>
              <a:t>SQLite</a:t>
            </a:r>
            <a:r>
              <a:rPr lang="en-US" sz="1300" dirty="0" smtClean="0"/>
              <a:t>. </a:t>
            </a:r>
            <a:endParaRPr lang="en-US" sz="1300" dirty="0"/>
          </a:p>
        </p:txBody>
      </p:sp>
    </p:spTree>
  </p:cSld>
  <p:clrMapOvr>
    <a:masterClrMapping/>
  </p:clrMapOvr>
  <p:transition spd="slow">
    <p:dissolv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304800"/>
            <a:ext cx="7772400" cy="381000"/>
          </a:xfrm>
        </p:spPr>
        <p:txBody>
          <a:bodyPr>
            <a:normAutofit fontScale="90000"/>
          </a:bodyPr>
          <a:lstStyle/>
          <a:p>
            <a:pPr eaLnBrk="1" hangingPunct="1"/>
            <a:r>
              <a:rPr lang="en-US" sz="3600" b="1" dirty="0" smtClean="0">
                <a:latin typeface="Garamond" pitchFamily="18" charset="0"/>
                <a:ea typeface="Kozuka Gothic Pro M" pitchFamily="34" charset="-128"/>
              </a:rPr>
              <a:t>I. Lightroom Import</a:t>
            </a:r>
            <a:endParaRPr lang="en-US" sz="3600" b="1" u="sng" dirty="0" smtClean="0">
              <a:latin typeface="Garamond" pitchFamily="18" charset="0"/>
              <a:ea typeface="Kozuka Gothic Pro M" pitchFamily="34" charset="-128"/>
            </a:endParaRPr>
          </a:p>
        </p:txBody>
      </p:sp>
      <p:sp>
        <p:nvSpPr>
          <p:cNvPr id="5" name="TextBox 4"/>
          <p:cNvSpPr txBox="1"/>
          <p:nvPr/>
        </p:nvSpPr>
        <p:spPr>
          <a:xfrm>
            <a:off x="609600" y="6019800"/>
            <a:ext cx="8001000" cy="646331"/>
          </a:xfrm>
          <a:prstGeom prst="rect">
            <a:avLst/>
          </a:prstGeom>
          <a:noFill/>
        </p:spPr>
        <p:txBody>
          <a:bodyPr wrap="square" rtlCol="0">
            <a:spAutoFit/>
          </a:bodyPr>
          <a:lstStyle/>
          <a:p>
            <a:r>
              <a:rPr lang="en-US" sz="1800" dirty="0" smtClean="0"/>
              <a:t>Here, we’re targeting a directory of archival files (“Test_Archive”)  off of an external HD E:</a:t>
            </a:r>
            <a:endParaRPr lang="en-US" sz="1800" dirty="0"/>
          </a:p>
        </p:txBody>
      </p:sp>
      <p:pic>
        <p:nvPicPr>
          <p:cNvPr id="2050" name="Picture 2"/>
          <p:cNvPicPr>
            <a:picLocks noChangeAspect="1" noChangeArrowheads="1"/>
          </p:cNvPicPr>
          <p:nvPr/>
        </p:nvPicPr>
        <p:blipFill>
          <a:blip r:embed="rId2" cstate="print"/>
          <a:srcRect/>
          <a:stretch>
            <a:fillRect/>
          </a:stretch>
        </p:blipFill>
        <p:spPr bwMode="auto">
          <a:xfrm>
            <a:off x="1095375" y="1152525"/>
            <a:ext cx="6953250" cy="4552950"/>
          </a:xfrm>
          <a:prstGeom prst="rect">
            <a:avLst/>
          </a:prstGeom>
          <a:noFill/>
          <a:ln w="9525">
            <a:noFill/>
            <a:miter lim="800000"/>
            <a:headEnd/>
            <a:tailEnd/>
          </a:ln>
        </p:spPr>
      </p:pic>
      <p:sp>
        <p:nvSpPr>
          <p:cNvPr id="7" name="Rounded Rectangle 6"/>
          <p:cNvSpPr/>
          <p:nvPr/>
        </p:nvSpPr>
        <p:spPr>
          <a:xfrm>
            <a:off x="1143000" y="1143000"/>
            <a:ext cx="36576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 name="Rounded Rectangle 7"/>
          <p:cNvSpPr/>
          <p:nvPr/>
        </p:nvSpPr>
        <p:spPr>
          <a:xfrm>
            <a:off x="5943600" y="5105400"/>
            <a:ext cx="19812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dissolve/>
  </p:transition>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3" cstate="print"/>
          <a:srcRect/>
          <a:stretch>
            <a:fillRect/>
          </a:stretch>
        </p:blipFill>
        <p:spPr bwMode="auto">
          <a:xfrm>
            <a:off x="2438400" y="914400"/>
            <a:ext cx="4008723" cy="5167313"/>
          </a:xfrm>
          <a:prstGeom prst="rect">
            <a:avLst/>
          </a:prstGeom>
          <a:noFill/>
          <a:ln w="9525">
            <a:noFill/>
            <a:miter lim="800000"/>
            <a:headEnd/>
            <a:tailEnd/>
          </a:ln>
        </p:spPr>
      </p:pic>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 Lightroom Import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09600" y="6245423"/>
            <a:ext cx="8001000" cy="523220"/>
          </a:xfrm>
          <a:prstGeom prst="rect">
            <a:avLst/>
          </a:prstGeom>
          <a:noFill/>
        </p:spPr>
        <p:txBody>
          <a:bodyPr wrap="square" rtlCol="0">
            <a:spAutoFit/>
          </a:bodyPr>
          <a:lstStyle/>
          <a:p>
            <a:r>
              <a:rPr lang="en-US" sz="1400" dirty="0" smtClean="0"/>
              <a:t>By adding photos to catalog w/o moving, we are leaving the archivals alone.  Also, note a project-based metadata template that was previously created in Lightroom is being applied to all of the imported records.</a:t>
            </a:r>
            <a:endParaRPr lang="en-US" sz="1400" dirty="0"/>
          </a:p>
        </p:txBody>
      </p:sp>
      <p:sp>
        <p:nvSpPr>
          <p:cNvPr id="8" name="Rounded Rectangle 7"/>
          <p:cNvSpPr/>
          <p:nvPr/>
        </p:nvSpPr>
        <p:spPr>
          <a:xfrm>
            <a:off x="2667000" y="1295400"/>
            <a:ext cx="3657600" cy="685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2971800" y="4572000"/>
            <a:ext cx="3200400" cy="3048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dissolv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 Lightroom Import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09600" y="5791200"/>
            <a:ext cx="8001000" cy="923330"/>
          </a:xfrm>
          <a:prstGeom prst="rect">
            <a:avLst/>
          </a:prstGeom>
          <a:noFill/>
        </p:spPr>
        <p:txBody>
          <a:bodyPr wrap="square" rtlCol="0">
            <a:spAutoFit/>
          </a:bodyPr>
          <a:lstStyle/>
          <a:p>
            <a:r>
              <a:rPr lang="en-US" sz="1800" dirty="0" smtClean="0"/>
              <a:t>Archival files that are corrupted do, however, produce Lightroom error reports during import.  </a:t>
            </a:r>
            <a:r>
              <a:rPr lang="en-US" sz="1800" i="1" dirty="0" smtClean="0"/>
              <a:t>(Note: screenshot taken from separate import routine, not E:\Test_Archive)</a:t>
            </a:r>
            <a:endParaRPr lang="en-US" sz="1800" dirty="0"/>
          </a:p>
        </p:txBody>
      </p:sp>
      <p:pic>
        <p:nvPicPr>
          <p:cNvPr id="11266" name="Picture 2"/>
          <p:cNvPicPr>
            <a:picLocks noChangeAspect="1" noChangeArrowheads="1"/>
          </p:cNvPicPr>
          <p:nvPr/>
        </p:nvPicPr>
        <p:blipFill>
          <a:blip r:embed="rId3" cstate="print"/>
          <a:srcRect/>
          <a:stretch>
            <a:fillRect/>
          </a:stretch>
        </p:blipFill>
        <p:spPr bwMode="auto">
          <a:xfrm>
            <a:off x="1524000" y="2147888"/>
            <a:ext cx="6096000" cy="2562225"/>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 Lightroom Import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09600" y="6245423"/>
            <a:ext cx="8001000" cy="307777"/>
          </a:xfrm>
          <a:prstGeom prst="rect">
            <a:avLst/>
          </a:prstGeom>
          <a:noFill/>
        </p:spPr>
        <p:txBody>
          <a:bodyPr wrap="square" rtlCol="0">
            <a:spAutoFit/>
          </a:bodyPr>
          <a:lstStyle/>
          <a:p>
            <a:r>
              <a:rPr lang="en-US" sz="1400" dirty="0" smtClean="0"/>
              <a:t>View after import.</a:t>
            </a:r>
            <a:endParaRPr lang="en-US" sz="1400" dirty="0"/>
          </a:p>
        </p:txBody>
      </p:sp>
      <p:pic>
        <p:nvPicPr>
          <p:cNvPr id="4098" name="Picture 2"/>
          <p:cNvPicPr>
            <a:picLocks noChangeAspect="1" noChangeArrowheads="1"/>
          </p:cNvPicPr>
          <p:nvPr/>
        </p:nvPicPr>
        <p:blipFill>
          <a:blip r:embed="rId3" cstate="print"/>
          <a:srcRect/>
          <a:stretch>
            <a:fillRect/>
          </a:stretch>
        </p:blipFill>
        <p:spPr bwMode="auto">
          <a:xfrm>
            <a:off x="548640" y="1009650"/>
            <a:ext cx="8138160" cy="5086350"/>
          </a:xfrm>
          <a:prstGeom prst="rect">
            <a:avLst/>
          </a:prstGeom>
          <a:noFill/>
          <a:ln w="9525">
            <a:noFill/>
            <a:miter lim="800000"/>
            <a:headEnd/>
            <a:tailEnd/>
          </a:ln>
        </p:spPr>
      </p:pic>
    </p:spTree>
  </p:cSld>
  <p:clrMapOvr>
    <a:masterClrMapping/>
  </p:clrMapOvr>
  <p:transition spd="slow">
    <p:dissolv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txBox="1">
            <a:spLocks noChangeArrowheads="1"/>
          </p:cNvSpPr>
          <p:nvPr/>
        </p:nvSpPr>
        <p:spPr>
          <a:xfrm>
            <a:off x="685800" y="304800"/>
            <a:ext cx="7772400" cy="381000"/>
          </a:xfrm>
          <a:prstGeom prst="rect">
            <a:avLst/>
          </a:prstGeom>
          <a:ln>
            <a:noFill/>
          </a:ln>
        </p:spPr>
        <p:txBody>
          <a:bodyPr vert="horz" lIns="0" tIns="0" rIns="18288" bIns="0" anchor="b">
            <a:normAutofit fontScale="82500" lnSpcReduction="20000"/>
            <a:scene3d>
              <a:camera prst="orthographicFront"/>
              <a:lightRig rig="freezing" dir="t">
                <a:rot lat="0" lon="0" rev="5640000"/>
              </a:lightRig>
            </a:scene3d>
            <a:sp3d prstMaterial="flat">
              <a:bevelT w="38100" h="38100"/>
              <a:contourClr>
                <a:schemeClr val="tx2"/>
              </a:contourClr>
            </a:sp3d>
          </a:bodyPr>
          <a:lstStyle/>
          <a:p>
            <a:pPr marL="0" marR="0" lvl="0" indent="0" algn="r" defTabSz="914400" rtl="0" eaLnBrk="1" fontAlgn="auto" latinLnBrk="0" hangingPunct="1">
              <a:lnSpc>
                <a:spcPct val="100000"/>
              </a:lnSpc>
              <a:spcBef>
                <a:spcPct val="0"/>
              </a:spcBef>
              <a:spcAft>
                <a:spcPts val="0"/>
              </a:spcAft>
              <a:buClrTx/>
              <a:buSzTx/>
              <a:buFontTx/>
              <a:buNone/>
              <a:tabLst/>
              <a:defRPr/>
            </a:pPr>
            <a:r>
              <a:rPr kumimoji="0" lang="en-US" sz="3600" b="1" i="0" u="none"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rPr>
              <a:t>I. Lightroom Import</a:t>
            </a:r>
            <a:endParaRPr kumimoji="0" lang="en-US" sz="3600" b="1" i="0" u="sng" strike="noStrike" kern="1200" cap="none" spc="0" normalizeH="0" baseline="0" noProof="0" dirty="0" smtClean="0">
              <a:ln>
                <a:noFill/>
              </a:ln>
              <a:solidFill>
                <a:schemeClr val="accent3">
                  <a:tint val="90000"/>
                  <a:satMod val="120000"/>
                </a:schemeClr>
              </a:solidFill>
              <a:effectLst>
                <a:outerShdw blurRad="38100" dist="25400" dir="5400000" algn="tl" rotWithShape="0">
                  <a:srgbClr val="000000">
                    <a:alpha val="43000"/>
                  </a:srgbClr>
                </a:outerShdw>
              </a:effectLst>
              <a:uLnTx/>
              <a:uFillTx/>
              <a:latin typeface="Garamond" pitchFamily="18" charset="0"/>
              <a:ea typeface="Kozuka Gothic Pro M" pitchFamily="34" charset="-128"/>
              <a:cs typeface="+mj-cs"/>
            </a:endParaRPr>
          </a:p>
        </p:txBody>
      </p:sp>
      <p:sp>
        <p:nvSpPr>
          <p:cNvPr id="7" name="TextBox 6"/>
          <p:cNvSpPr txBox="1"/>
          <p:nvPr/>
        </p:nvSpPr>
        <p:spPr>
          <a:xfrm>
            <a:off x="609600" y="6245423"/>
            <a:ext cx="8001000" cy="307777"/>
          </a:xfrm>
          <a:prstGeom prst="rect">
            <a:avLst/>
          </a:prstGeom>
          <a:noFill/>
        </p:spPr>
        <p:txBody>
          <a:bodyPr wrap="square" rtlCol="0">
            <a:spAutoFit/>
          </a:bodyPr>
          <a:lstStyle/>
          <a:p>
            <a:r>
              <a:rPr lang="en-US" sz="1400" dirty="0" smtClean="0"/>
              <a:t>A single click on an item reveals the Metadata panel along the right side…</a:t>
            </a:r>
            <a:endParaRPr lang="en-US" sz="1400" dirty="0"/>
          </a:p>
        </p:txBody>
      </p:sp>
      <p:pic>
        <p:nvPicPr>
          <p:cNvPr id="5122" name="Picture 2"/>
          <p:cNvPicPr>
            <a:picLocks noChangeAspect="1" noChangeArrowheads="1"/>
          </p:cNvPicPr>
          <p:nvPr/>
        </p:nvPicPr>
        <p:blipFill>
          <a:blip r:embed="rId3" cstate="print"/>
          <a:srcRect/>
          <a:stretch>
            <a:fillRect/>
          </a:stretch>
        </p:blipFill>
        <p:spPr bwMode="auto">
          <a:xfrm>
            <a:off x="381000" y="762000"/>
            <a:ext cx="8412480" cy="5257800"/>
          </a:xfrm>
          <a:prstGeom prst="rect">
            <a:avLst/>
          </a:prstGeom>
          <a:noFill/>
          <a:ln w="9525">
            <a:noFill/>
            <a:miter lim="800000"/>
            <a:headEnd/>
            <a:tailEnd/>
          </a:ln>
        </p:spPr>
      </p:pic>
      <p:sp>
        <p:nvSpPr>
          <p:cNvPr id="8" name="Oval 7"/>
          <p:cNvSpPr/>
          <p:nvPr/>
        </p:nvSpPr>
        <p:spPr>
          <a:xfrm>
            <a:off x="1524000" y="1219200"/>
            <a:ext cx="1447800" cy="1752600"/>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ounded Rectangle 8"/>
          <p:cNvSpPr/>
          <p:nvPr/>
        </p:nvSpPr>
        <p:spPr>
          <a:xfrm>
            <a:off x="7162800" y="1981200"/>
            <a:ext cx="1600200" cy="3657600"/>
          </a:xfrm>
          <a:prstGeom prst="round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Tree>
  </p:cSld>
  <p:clrMapOvr>
    <a:masterClrMapping/>
  </p:clrMapOvr>
  <p:transition spd="slow">
    <p:dissolve/>
  </p:transition>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Flow</Template>
  <TotalTime>1699</TotalTime>
  <Words>647</Words>
  <Application>Microsoft Office PowerPoint</Application>
  <PresentationFormat>On-screen Show (4:3)</PresentationFormat>
  <Paragraphs>71</Paragraphs>
  <Slides>18</Slides>
  <Notes>13</Notes>
  <HiddenSlides>0</HiddenSlides>
  <MMClips>0</MMClips>
  <ScaleCrop>false</ScaleCrop>
  <HeadingPairs>
    <vt:vector size="4" baseType="variant">
      <vt:variant>
        <vt:lpstr>Theme</vt:lpstr>
      </vt:variant>
      <vt:variant>
        <vt:i4>1</vt:i4>
      </vt:variant>
      <vt:variant>
        <vt:lpstr>Slide Titles</vt:lpstr>
      </vt:variant>
      <vt:variant>
        <vt:i4>18</vt:i4>
      </vt:variant>
    </vt:vector>
  </HeadingPairs>
  <TitlesOfParts>
    <vt:vector size="19" baseType="lpstr">
      <vt:lpstr>Flow</vt:lpstr>
      <vt:lpstr>Illustrating the Principles of Basic DAM through Adobe Lightroom</vt:lpstr>
      <vt:lpstr>Background</vt:lpstr>
      <vt:lpstr>Background</vt:lpstr>
      <vt:lpstr>I. Lightroom Import</vt:lpstr>
      <vt:lpstr>I. Lightroom Import</vt:lpstr>
      <vt:lpstr>Slide 6</vt:lpstr>
      <vt:lpstr>Slide 7</vt:lpstr>
      <vt:lpstr>Slide 8</vt:lpstr>
      <vt:lpstr>Slide 9</vt:lpstr>
      <vt:lpstr>Slide 10</vt:lpstr>
      <vt:lpstr>Slide 11</vt:lpstr>
      <vt:lpstr>Slide 12</vt:lpstr>
      <vt:lpstr>Slide 13</vt:lpstr>
      <vt:lpstr>Slide 14</vt:lpstr>
      <vt:lpstr>Slide 15</vt:lpstr>
      <vt:lpstr>Slide 16</vt:lpstr>
      <vt:lpstr>Readings</vt:lpstr>
      <vt:lpstr>The End</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Illustrating the Principles of Basic DAM through Adobe Lightroom</dc:title>
  <dc:creator>Michael J. Bennett</dc:creator>
  <cp:keywords>DAM, Digital Asset Management, Adobe Lightroom</cp:keywords>
  <dc:description>A presentation made for stakeholders in preparation of the UConn libraries' initial evaluation of local DAM needs and assessment of vendor/open source software options.</dc:description>
  <cp:lastModifiedBy>Michael Bennett</cp:lastModifiedBy>
  <cp:revision>120</cp:revision>
  <dcterms:created xsi:type="dcterms:W3CDTF">2007-12-09T18:19:20Z</dcterms:created>
  <dcterms:modified xsi:type="dcterms:W3CDTF">2010-02-04T16:47:14Z</dcterms:modified>
</cp:coreProperties>
</file>