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handoutMasterIdLst>
    <p:handoutMasterId r:id="rId26"/>
  </p:handoutMasterIdLst>
  <p:sldIdLst>
    <p:sldId id="256" r:id="rId2"/>
    <p:sldId id="282" r:id="rId3"/>
    <p:sldId id="257" r:id="rId4"/>
    <p:sldId id="279" r:id="rId5"/>
    <p:sldId id="280" r:id="rId6"/>
    <p:sldId id="283" r:id="rId7"/>
    <p:sldId id="281" r:id="rId8"/>
    <p:sldId id="285" r:id="rId9"/>
    <p:sldId id="299" r:id="rId10"/>
    <p:sldId id="286" r:id="rId11"/>
    <p:sldId id="287" r:id="rId12"/>
    <p:sldId id="288" r:id="rId13"/>
    <p:sldId id="289" r:id="rId14"/>
    <p:sldId id="290" r:id="rId15"/>
    <p:sldId id="291" r:id="rId16"/>
    <p:sldId id="292" r:id="rId17"/>
    <p:sldId id="294" r:id="rId18"/>
    <p:sldId id="293" r:id="rId19"/>
    <p:sldId id="295" r:id="rId20"/>
    <p:sldId id="296" r:id="rId21"/>
    <p:sldId id="297" r:id="rId22"/>
    <p:sldId id="298" r:id="rId23"/>
    <p:sldId id="278" r:id="rId24"/>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88" d="100"/>
          <a:sy n="88" d="100"/>
        </p:scale>
        <p:origin x="-10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CECD28C-24A2-4D08-A86B-C1D1E6DD8660}" type="datetimeFigureOut">
              <a:rPr lang="en-US" smtClean="0"/>
              <a:pPr/>
              <a:t>8/6/2009</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76AD5AD-BA3C-4A08-81A0-24F854F3120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AB975E3-19D7-45BE-8441-866594E2A43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23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a visit is reported to GA, it includes the IP address.  GA doesn’t report the IP address (Google considers this Personally Identifiable Information so their privacy policy prohibits it), but it does look up who the IP Address belongs to,</a:t>
            </a:r>
            <a:r>
              <a:rPr lang="en-US" baseline="0" dirty="0" smtClean="0"/>
              <a:t> </a:t>
            </a:r>
            <a:r>
              <a:rPr lang="en-US" dirty="0" smtClean="0"/>
              <a:t>http://www.lunametrics.com/blog/2008/12/15/network-location-google-analytics/ (retrieved 7.27.09).</a:t>
            </a:r>
            <a:r>
              <a:rPr lang="en-US" baseline="0" dirty="0"/>
              <a:t> </a:t>
            </a:r>
            <a:r>
              <a:rPr lang="en-US" baseline="0" dirty="0" smtClean="0"/>
              <a:t> See also: </a:t>
            </a:r>
            <a:r>
              <a:rPr lang="en-US" b="0" dirty="0" smtClean="0"/>
              <a:t>ARIN WHOIS Database Search for IP</a:t>
            </a:r>
            <a:r>
              <a:rPr lang="en-US" b="0" baseline="0" dirty="0" smtClean="0"/>
              <a:t> address searches based upon Network Location, http://ws.arin.net/whois/ </a:t>
            </a:r>
            <a:endParaRPr lang="en-US" b="0" dirty="0" smtClean="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7AB975E3-19D7-45BE-8441-866594E2A43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8/6/2009</a:t>
            </a:fld>
            <a:endParaRPr lang="en-US" dirty="0">
              <a:solidFill>
                <a:schemeClr val="tx2">
                  <a:shade val="90000"/>
                </a:schemeClr>
              </a:solidFill>
            </a:endParaRPr>
          </a:p>
        </p:txBody>
      </p:sp>
      <p:sp>
        <p:nvSpPr>
          <p:cNvPr id="8" name="Slide Number Placeholder 7"/>
          <p:cNvSpPr>
            <a:spLocks noGrp="1"/>
          </p:cNvSpPr>
          <p:nvPr>
            <p:ph type="sldNum" sz="quarter" idx="11"/>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sp>
        <p:nvSpPr>
          <p:cNvPr id="10" name="Footer Placeholder 9"/>
          <p:cNvSpPr>
            <a:spLocks noGrp="1"/>
          </p:cNvSpPr>
          <p:nvPr>
            <p:ph type="ftr" sz="quarter" idx="12"/>
          </p:nvPr>
        </p:nvSpPr>
        <p:spPr/>
        <p:txBody>
          <a:bodyPr/>
          <a:lstStyle/>
          <a:p>
            <a:r>
              <a:rPr lang="en-US" dirty="0" smtClean="0"/>
              <a:t>University of Connecticut Libraries</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Footer Placeholder 15"/>
          <p:cNvSpPr>
            <a:spLocks noGrp="1"/>
          </p:cNvSpPr>
          <p:nvPr>
            <p:ph type="ftr" sz="quarter" idx="12"/>
          </p:nvPr>
        </p:nvSpPr>
        <p:spPr>
          <a:xfrm>
            <a:off x="1828800" y="6356350"/>
            <a:ext cx="3352800" cy="365125"/>
          </a:xfrm>
        </p:spPr>
        <p:txBody>
          <a:bodyPr/>
          <a:lstStyle/>
          <a:p>
            <a:r>
              <a:rPr lang="en-US" dirty="0" smtClean="0"/>
              <a:t>University of Connecticut Libraries, Storrs, CT</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8/6/2009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8/6/2009</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vdgraaf.info/filters-in-google-analytic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kaushik.net/avinash/2008/07/google-analytics-help-questions-answers-tips-ideas-sugg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mailto:michael.bennett@uconn.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images.lib.uconn.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lunametrics.com/blog/2008/12/15/network-location-google-analytic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s.arin.net/who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153400" cy="1470025"/>
          </a:xfrm>
        </p:spPr>
        <p:txBody>
          <a:bodyPr>
            <a:normAutofit/>
          </a:bodyPr>
          <a:lstStyle/>
          <a:p>
            <a:r>
              <a:rPr lang="en-US" sz="3600" dirty="0" smtClean="0"/>
              <a:t>Google Analytics &amp; </a:t>
            </a:r>
            <a:r>
              <a:rPr lang="en-US" sz="3600" dirty="0" err="1" smtClean="0"/>
              <a:t>CONTENTdm</a:t>
            </a:r>
            <a:r>
              <a:rPr lang="en-US" sz="3600" dirty="0" smtClean="0"/>
              <a:t>:</a:t>
            </a:r>
            <a:br>
              <a:rPr lang="en-US" sz="3600" dirty="0" smtClean="0"/>
            </a:br>
            <a:r>
              <a:rPr lang="en-US" sz="3200" dirty="0" smtClean="0"/>
              <a:t>Harness Up Your Repository Metrics</a:t>
            </a:r>
            <a:endParaRPr lang="en-US" sz="3200" b="1" dirty="0" smtClean="0"/>
          </a:p>
        </p:txBody>
      </p:sp>
      <p:sp>
        <p:nvSpPr>
          <p:cNvPr id="2051" name="Rectangle 3"/>
          <p:cNvSpPr>
            <a:spLocks noGrp="1" noChangeArrowheads="1"/>
          </p:cNvSpPr>
          <p:nvPr>
            <p:ph type="subTitle" idx="1"/>
          </p:nvPr>
        </p:nvSpPr>
        <p:spPr>
          <a:xfrm>
            <a:off x="1066800" y="3352800"/>
            <a:ext cx="7162800" cy="2209800"/>
          </a:xfrm>
        </p:spPr>
        <p:txBody>
          <a:bodyPr>
            <a:normAutofit fontScale="85000" lnSpcReduction="20000"/>
          </a:bodyPr>
          <a:lstStyle/>
          <a:p>
            <a:pPr eaLnBrk="1" hangingPunct="1"/>
            <a:r>
              <a:rPr lang="en-US" sz="2000" b="1" i="1" dirty="0" smtClean="0">
                <a:effectLst>
                  <a:outerShdw blurRad="38100" dist="38100" dir="2700000" algn="tl">
                    <a:srgbClr val="000000">
                      <a:alpha val="43137"/>
                    </a:srgbClr>
                  </a:outerShdw>
                </a:effectLst>
                <a:latin typeface="+mj-lt"/>
              </a:rPr>
              <a:t>Michael J. Bennett</a:t>
            </a:r>
          </a:p>
          <a:p>
            <a:pPr eaLnBrk="1" hangingPunct="1"/>
            <a:r>
              <a:rPr lang="en-US" sz="2000" b="1" i="1" dirty="0" smtClean="0">
                <a:effectLst>
                  <a:outerShdw blurRad="38100" dist="38100" dir="2700000" algn="tl">
                    <a:srgbClr val="000000">
                      <a:alpha val="43137"/>
                    </a:srgbClr>
                  </a:outerShdw>
                </a:effectLst>
                <a:latin typeface="+mj-lt"/>
              </a:rPr>
              <a:t>Digital Projects Librarian &amp; IR Coordinator</a:t>
            </a:r>
          </a:p>
          <a:p>
            <a:pPr eaLnBrk="1" hangingPunct="1"/>
            <a:r>
              <a:rPr lang="en-US" sz="2000" b="1" i="1" dirty="0" smtClean="0">
                <a:effectLst>
                  <a:outerShdw blurRad="38100" dist="38100" dir="2700000" algn="tl">
                    <a:srgbClr val="000000">
                      <a:alpha val="43137"/>
                    </a:srgbClr>
                  </a:outerShdw>
                </a:effectLst>
                <a:latin typeface="+mj-lt"/>
                <a:cs typeface="Times New Roman" pitchFamily="18" charset="0"/>
              </a:rPr>
              <a:t>University of Connecticut </a:t>
            </a:r>
          </a:p>
          <a:p>
            <a:pPr eaLnBrk="1" hangingPunct="1"/>
            <a:endParaRPr lang="en-US" sz="2000" b="1" i="1" dirty="0" smtClean="0">
              <a:effectLst>
                <a:outerShdw blurRad="38100" dist="38100" dir="2700000" algn="tl">
                  <a:srgbClr val="000000">
                    <a:alpha val="43137"/>
                  </a:srgbClr>
                </a:outerShdw>
              </a:effectLst>
              <a:latin typeface="+mj-lt"/>
              <a:cs typeface="Times New Roman" pitchFamily="18" charset="0"/>
            </a:endParaRPr>
          </a:p>
          <a:p>
            <a:pPr eaLnBrk="1" hangingPunct="1"/>
            <a:r>
              <a:rPr lang="en-US" sz="2000" b="1" i="1" dirty="0" smtClean="0">
                <a:effectLst>
                  <a:outerShdw blurRad="38100" dist="38100" dir="2700000" algn="tl">
                    <a:srgbClr val="000000">
                      <a:alpha val="43137"/>
                    </a:srgbClr>
                  </a:outerShdw>
                </a:effectLst>
                <a:latin typeface="+mj-lt"/>
                <a:cs typeface="Times New Roman" pitchFamily="18" charset="0"/>
              </a:rPr>
              <a:t>Eastern CONTENTdm Users Group Conference</a:t>
            </a:r>
          </a:p>
          <a:p>
            <a:r>
              <a:rPr lang="en-US" sz="2000" b="1" i="1" dirty="0" smtClean="0">
                <a:effectLst>
                  <a:outerShdw blurRad="38100" dist="38100" dir="2700000" algn="tl">
                    <a:srgbClr val="000000">
                      <a:alpha val="43137"/>
                    </a:srgbClr>
                  </a:outerShdw>
                </a:effectLst>
                <a:latin typeface="+mj-lt"/>
                <a:cs typeface="Times New Roman" pitchFamily="18" charset="0"/>
              </a:rPr>
              <a:t>Yale University</a:t>
            </a:r>
          </a:p>
          <a:p>
            <a:r>
              <a:rPr lang="en-US" sz="2000" b="1" i="1" dirty="0" smtClean="0">
                <a:effectLst>
                  <a:outerShdw blurRad="38100" dist="38100" dir="2700000" algn="tl">
                    <a:srgbClr val="000000">
                      <a:alpha val="43137"/>
                    </a:srgbClr>
                  </a:outerShdw>
                </a:effectLst>
                <a:latin typeface="+mj-lt"/>
                <a:cs typeface="Times New Roman" pitchFamily="18" charset="0"/>
              </a:rPr>
              <a:t>New Haven, CT</a:t>
            </a:r>
          </a:p>
          <a:p>
            <a:pPr eaLnBrk="1" hangingPunct="1"/>
            <a:r>
              <a:rPr lang="en-US" sz="2000" b="1" i="1" dirty="0" smtClean="0">
                <a:effectLst>
                  <a:outerShdw blurRad="38100" dist="38100" dir="2700000" algn="tl">
                    <a:srgbClr val="000000">
                      <a:alpha val="43137"/>
                    </a:srgbClr>
                  </a:outerShdw>
                </a:effectLst>
                <a:latin typeface="+mj-lt"/>
                <a:cs typeface="Times New Roman" pitchFamily="18" charset="0"/>
              </a:rPr>
              <a:t>August 6</a:t>
            </a:r>
            <a:r>
              <a:rPr lang="en-US" sz="2000" b="1" i="1" baseline="30000" dirty="0" smtClean="0">
                <a:effectLst>
                  <a:outerShdw blurRad="38100" dist="38100" dir="2700000" algn="tl">
                    <a:srgbClr val="000000">
                      <a:alpha val="43137"/>
                    </a:srgbClr>
                  </a:outerShdw>
                </a:effectLst>
                <a:latin typeface="+mj-lt"/>
                <a:cs typeface="Times New Roman" pitchFamily="18" charset="0"/>
              </a:rPr>
              <a:t>th</a:t>
            </a:r>
            <a:r>
              <a:rPr lang="en-US" sz="2000" b="1" i="1" dirty="0" smtClean="0">
                <a:effectLst>
                  <a:outerShdw blurRad="38100" dist="38100" dir="2700000" algn="tl">
                    <a:srgbClr val="000000">
                      <a:alpha val="43137"/>
                    </a:srgbClr>
                  </a:outerShdw>
                </a:effectLst>
                <a:latin typeface="+mj-lt"/>
                <a:cs typeface="Times New Roman" pitchFamily="18" charset="0"/>
              </a:rPr>
              <a:t> – 7th, 2009</a:t>
            </a:r>
            <a:endParaRPr lang="en-US" dirty="0" smtClean="0">
              <a:effectLst>
                <a:outerShdw blurRad="38100" dist="38100" dir="2700000" algn="tl">
                  <a:srgbClr val="000000">
                    <a:alpha val="43137"/>
                  </a:srgbClr>
                </a:outerShdw>
              </a:effectLst>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685800"/>
          </a:xfrm>
        </p:spPr>
        <p:txBody>
          <a:bodyPr>
            <a:normAutofit fontScale="92500"/>
          </a:bodyPr>
          <a:lstStyle/>
          <a:p>
            <a:pPr marL="609600" indent="-609600" algn="l">
              <a:lnSpc>
                <a:spcPct val="80000"/>
              </a:lnSpc>
            </a:pPr>
            <a:r>
              <a:rPr lang="en-US" sz="2400" dirty="0" smtClean="0"/>
              <a:t>Q 3: </a:t>
            </a:r>
            <a:r>
              <a:rPr lang="en-US" sz="2000" dirty="0" smtClean="0"/>
              <a:t>How much total online traffic has there been going on at Digital Mosaic in the past month </a:t>
            </a:r>
            <a:r>
              <a:rPr lang="en-US" sz="2000" i="1" dirty="0" smtClean="0"/>
              <a:t>outside the UConn network? </a:t>
            </a:r>
            <a:endParaRPr lang="en-US" sz="2400" i="1" dirty="0" smtClean="0"/>
          </a:p>
        </p:txBody>
      </p:sp>
      <p:pic>
        <p:nvPicPr>
          <p:cNvPr id="6147" name="Picture 3"/>
          <p:cNvPicPr>
            <a:picLocks noChangeAspect="1" noChangeArrowheads="1"/>
          </p:cNvPicPr>
          <p:nvPr/>
        </p:nvPicPr>
        <p:blipFill>
          <a:blip r:embed="rId3" cstate="print"/>
          <a:srcRect/>
          <a:stretch>
            <a:fillRect/>
          </a:stretch>
        </p:blipFill>
        <p:spPr bwMode="auto">
          <a:xfrm>
            <a:off x="1143000" y="106863"/>
            <a:ext cx="7010400" cy="56081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838200"/>
          </a:xfrm>
        </p:spPr>
        <p:txBody>
          <a:bodyPr>
            <a:normAutofit fontScale="92500"/>
          </a:bodyPr>
          <a:lstStyle/>
          <a:p>
            <a:pPr marL="609600" indent="-609600" algn="l">
              <a:lnSpc>
                <a:spcPct val="80000"/>
              </a:lnSpc>
            </a:pPr>
            <a:r>
              <a:rPr lang="en-US" sz="2400" dirty="0" smtClean="0"/>
              <a:t>Q 4: </a:t>
            </a:r>
            <a:r>
              <a:rPr lang="en-US" sz="2000" dirty="0" smtClean="0"/>
              <a:t>How many total pageviews of individual digital objects have there been going on at the </a:t>
            </a:r>
            <a:r>
              <a:rPr lang="en-US" sz="2000" i="1" dirty="0" smtClean="0"/>
              <a:t>Photographs Collection </a:t>
            </a:r>
            <a:r>
              <a:rPr lang="en-US" sz="2000" dirty="0" smtClean="0"/>
              <a:t>from both inside and outside the UConn network in the past month? </a:t>
            </a:r>
            <a:endParaRPr lang="en-US" sz="2400" i="1" dirty="0" smtClean="0"/>
          </a:p>
        </p:txBody>
      </p:sp>
      <p:pic>
        <p:nvPicPr>
          <p:cNvPr id="7170" name="Picture 2"/>
          <p:cNvPicPr>
            <a:picLocks noChangeAspect="1" noChangeArrowheads="1"/>
          </p:cNvPicPr>
          <p:nvPr/>
        </p:nvPicPr>
        <p:blipFill>
          <a:blip r:embed="rId3" cstate="print"/>
          <a:srcRect/>
          <a:stretch>
            <a:fillRect/>
          </a:stretch>
        </p:blipFill>
        <p:spPr bwMode="auto">
          <a:xfrm>
            <a:off x="1143000" y="152400"/>
            <a:ext cx="6953476" cy="5562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838200"/>
          </a:xfrm>
        </p:spPr>
        <p:txBody>
          <a:bodyPr>
            <a:normAutofit/>
          </a:bodyPr>
          <a:lstStyle/>
          <a:p>
            <a:pPr marL="609600" indent="-609600" algn="l">
              <a:lnSpc>
                <a:spcPct val="80000"/>
              </a:lnSpc>
            </a:pPr>
            <a:r>
              <a:rPr lang="en-US" sz="2400" dirty="0" smtClean="0"/>
              <a:t>Q 5: </a:t>
            </a:r>
            <a:r>
              <a:rPr lang="en-US" sz="1800" dirty="0" smtClean="0"/>
              <a:t>How many total pageviews of individual digital objects have there been going on across </a:t>
            </a:r>
            <a:r>
              <a:rPr lang="en-US" sz="1800" i="1" dirty="0" smtClean="0"/>
              <a:t>all Collections </a:t>
            </a:r>
            <a:r>
              <a:rPr lang="en-US" sz="1800" dirty="0" smtClean="0"/>
              <a:t>from both inside and outside the UConn network in the past month? </a:t>
            </a:r>
            <a:endParaRPr lang="en-US" sz="2400" i="1" dirty="0" smtClean="0"/>
          </a:p>
        </p:txBody>
      </p:sp>
      <p:pic>
        <p:nvPicPr>
          <p:cNvPr id="8195" name="Picture 3"/>
          <p:cNvPicPr>
            <a:picLocks noChangeAspect="1" noChangeArrowheads="1"/>
          </p:cNvPicPr>
          <p:nvPr/>
        </p:nvPicPr>
        <p:blipFill>
          <a:blip r:embed="rId3" cstate="print"/>
          <a:srcRect/>
          <a:stretch>
            <a:fillRect/>
          </a:stretch>
        </p:blipFill>
        <p:spPr bwMode="auto">
          <a:xfrm>
            <a:off x="1143000" y="121916"/>
            <a:ext cx="6991584" cy="559308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838200"/>
          </a:xfrm>
        </p:spPr>
        <p:txBody>
          <a:bodyPr>
            <a:normAutofit/>
          </a:bodyPr>
          <a:lstStyle/>
          <a:p>
            <a:pPr marL="609600" indent="-609600" algn="l">
              <a:lnSpc>
                <a:spcPct val="80000"/>
              </a:lnSpc>
            </a:pPr>
            <a:r>
              <a:rPr lang="en-US" sz="2400" dirty="0" smtClean="0"/>
              <a:t>Q 6: </a:t>
            </a:r>
            <a:r>
              <a:rPr lang="en-US" sz="1800" dirty="0" smtClean="0"/>
              <a:t>What is the 2</a:t>
            </a:r>
            <a:r>
              <a:rPr lang="en-US" sz="1800" baseline="30000" dirty="0" smtClean="0"/>
              <a:t>nd</a:t>
            </a:r>
            <a:r>
              <a:rPr lang="en-US" sz="1800" dirty="0" smtClean="0"/>
              <a:t> most popular digital object from the Maps Collection from last week? </a:t>
            </a:r>
            <a:endParaRPr lang="en-US" sz="2400" i="1" dirty="0" smtClean="0"/>
          </a:p>
        </p:txBody>
      </p:sp>
      <p:pic>
        <p:nvPicPr>
          <p:cNvPr id="1026" name="Picture 2"/>
          <p:cNvPicPr>
            <a:picLocks noChangeAspect="1" noChangeArrowheads="1"/>
          </p:cNvPicPr>
          <p:nvPr/>
        </p:nvPicPr>
        <p:blipFill>
          <a:blip r:embed="rId3" cstate="print"/>
          <a:srcRect/>
          <a:stretch>
            <a:fillRect/>
          </a:stretch>
        </p:blipFill>
        <p:spPr bwMode="auto">
          <a:xfrm>
            <a:off x="1123723" y="152400"/>
            <a:ext cx="6953477" cy="55626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1600200"/>
            <a:ext cx="7162800" cy="457200"/>
          </a:xfrm>
        </p:spPr>
        <p:txBody>
          <a:bodyPr>
            <a:normAutofit/>
          </a:bodyPr>
          <a:lstStyle/>
          <a:p>
            <a:pPr marL="609600" indent="-609600" algn="l">
              <a:lnSpc>
                <a:spcPct val="80000"/>
              </a:lnSpc>
            </a:pPr>
            <a:r>
              <a:rPr lang="en-US" sz="2400" dirty="0" smtClean="0"/>
              <a:t>Q 7: </a:t>
            </a:r>
            <a:r>
              <a:rPr lang="en-US" sz="1800" dirty="0" smtClean="0"/>
              <a:t>What are my options to export this report? </a:t>
            </a:r>
            <a:endParaRPr lang="en-US" sz="2400" i="1" dirty="0" smtClean="0"/>
          </a:p>
        </p:txBody>
      </p:sp>
      <p:pic>
        <p:nvPicPr>
          <p:cNvPr id="2051" name="Picture 3"/>
          <p:cNvPicPr>
            <a:picLocks noChangeAspect="1" noChangeArrowheads="1"/>
          </p:cNvPicPr>
          <p:nvPr/>
        </p:nvPicPr>
        <p:blipFill>
          <a:blip r:embed="rId3" cstate="print"/>
          <a:srcRect/>
          <a:stretch>
            <a:fillRect/>
          </a:stretch>
        </p:blipFill>
        <p:spPr bwMode="auto">
          <a:xfrm>
            <a:off x="152400" y="152400"/>
            <a:ext cx="8882063" cy="13749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371600" y="2057400"/>
            <a:ext cx="6459576" cy="4267199"/>
          </a:xfrm>
          <a:prstGeom prst="rect">
            <a:avLst/>
          </a:prstGeom>
          <a:noFill/>
          <a:ln w="9525">
            <a:noFill/>
            <a:miter lim="800000"/>
            <a:headEnd/>
            <a:tailEnd/>
          </a:ln>
        </p:spPr>
      </p:pic>
      <p:sp>
        <p:nvSpPr>
          <p:cNvPr id="8" name="Rectangle 3"/>
          <p:cNvSpPr txBox="1">
            <a:spLocks noChangeArrowheads="1"/>
          </p:cNvSpPr>
          <p:nvPr/>
        </p:nvSpPr>
        <p:spPr>
          <a:xfrm>
            <a:off x="1066800" y="6324600"/>
            <a:ext cx="7162800" cy="457200"/>
          </a:xfrm>
          <a:prstGeom prst="rect">
            <a:avLst/>
          </a:prstGeom>
        </p:spPr>
        <p:txBody>
          <a:bodyPr vert="horz" lIns="0" rIns="18288">
            <a:normAutofit/>
          </a:bodyPr>
          <a:lstStyle/>
          <a:p>
            <a:pPr marL="609600" marR="45720" lvl="0" indent="-609600" algn="l" defTabSz="914400" rtl="0" eaLnBrk="1" fontAlgn="auto" latinLnBrk="0" hangingPunct="1">
              <a:lnSpc>
                <a:spcPct val="8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 8: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What are my options to email this report? </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838200"/>
          </a:xfrm>
        </p:spPr>
        <p:txBody>
          <a:bodyPr>
            <a:normAutofit/>
          </a:bodyPr>
          <a:lstStyle/>
          <a:p>
            <a:pPr marL="609600" indent="-609600" algn="l">
              <a:lnSpc>
                <a:spcPct val="80000"/>
              </a:lnSpc>
            </a:pPr>
            <a:r>
              <a:rPr lang="en-US" sz="2400" dirty="0" smtClean="0"/>
              <a:t>Q 9: </a:t>
            </a:r>
            <a:r>
              <a:rPr lang="en-US" sz="1800" dirty="0" smtClean="0"/>
              <a:t>What other sites have referrals to Digital Mosaic? </a:t>
            </a:r>
            <a:endParaRPr lang="en-US" sz="2400" i="1" dirty="0" smtClean="0"/>
          </a:p>
        </p:txBody>
      </p:sp>
      <p:pic>
        <p:nvPicPr>
          <p:cNvPr id="3074" name="Picture 2"/>
          <p:cNvPicPr>
            <a:picLocks noChangeAspect="1" noChangeArrowheads="1"/>
          </p:cNvPicPr>
          <p:nvPr/>
        </p:nvPicPr>
        <p:blipFill>
          <a:blip r:embed="rId3" cstate="print"/>
          <a:srcRect/>
          <a:stretch>
            <a:fillRect/>
          </a:stretch>
        </p:blipFill>
        <p:spPr bwMode="auto">
          <a:xfrm>
            <a:off x="1066565" y="121916"/>
            <a:ext cx="7086835" cy="566928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029200"/>
            <a:ext cx="7162800" cy="609600"/>
          </a:xfrm>
        </p:spPr>
        <p:txBody>
          <a:bodyPr>
            <a:normAutofit/>
          </a:bodyPr>
          <a:lstStyle/>
          <a:p>
            <a:pPr marL="609600" indent="-609600" algn="l">
              <a:lnSpc>
                <a:spcPct val="80000"/>
              </a:lnSpc>
            </a:pPr>
            <a:r>
              <a:rPr lang="en-US" sz="2400" dirty="0" smtClean="0"/>
              <a:t>Q 10: </a:t>
            </a:r>
            <a:r>
              <a:rPr lang="en-US" sz="1800" dirty="0" smtClean="0"/>
              <a:t>What are some of the individual pages that these referrals are coming from?  </a:t>
            </a:r>
            <a:r>
              <a:rPr lang="en-US" sz="1800" i="1" dirty="0" smtClean="0"/>
              <a:t>Step 1: Set up separate "Full Referrer Info” Profile.</a:t>
            </a:r>
          </a:p>
        </p:txBody>
      </p:sp>
      <p:pic>
        <p:nvPicPr>
          <p:cNvPr id="4099" name="Picture 3"/>
          <p:cNvPicPr>
            <a:picLocks noChangeAspect="1" noChangeArrowheads="1"/>
          </p:cNvPicPr>
          <p:nvPr/>
        </p:nvPicPr>
        <p:blipFill>
          <a:blip r:embed="rId3" cstate="print"/>
          <a:srcRect/>
          <a:stretch>
            <a:fillRect/>
          </a:stretch>
        </p:blipFill>
        <p:spPr bwMode="auto">
          <a:xfrm>
            <a:off x="2071688" y="1590675"/>
            <a:ext cx="5000625" cy="24479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105400"/>
            <a:ext cx="7162800" cy="685800"/>
          </a:xfrm>
        </p:spPr>
        <p:txBody>
          <a:bodyPr>
            <a:normAutofit fontScale="85000" lnSpcReduction="10000"/>
          </a:bodyPr>
          <a:lstStyle/>
          <a:p>
            <a:pPr marL="609600" indent="-609600" algn="l">
              <a:lnSpc>
                <a:spcPct val="80000"/>
              </a:lnSpc>
            </a:pPr>
            <a:r>
              <a:rPr lang="en-US" sz="3200" dirty="0" smtClean="0"/>
              <a:t>Q 10: </a:t>
            </a:r>
            <a:r>
              <a:rPr lang="en-US" sz="2400" dirty="0" smtClean="0"/>
              <a:t>What are some of the individual pages that these referrals are coming from?  </a:t>
            </a:r>
            <a:r>
              <a:rPr lang="en-US" sz="2400" i="1" dirty="0" smtClean="0"/>
              <a:t>Step 2: Add Custom Filter to this profile.</a:t>
            </a:r>
          </a:p>
        </p:txBody>
      </p:sp>
      <p:pic>
        <p:nvPicPr>
          <p:cNvPr id="6146" name="Picture 2"/>
          <p:cNvPicPr>
            <a:picLocks noChangeAspect="1" noChangeArrowheads="1"/>
          </p:cNvPicPr>
          <p:nvPr/>
        </p:nvPicPr>
        <p:blipFill>
          <a:blip r:embed="rId3" cstate="print"/>
          <a:srcRect/>
          <a:stretch>
            <a:fillRect/>
          </a:stretch>
        </p:blipFill>
        <p:spPr bwMode="auto">
          <a:xfrm>
            <a:off x="609600" y="652301"/>
            <a:ext cx="7953375" cy="399589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334000"/>
            <a:ext cx="7162800" cy="1295400"/>
          </a:xfrm>
        </p:spPr>
        <p:txBody>
          <a:bodyPr>
            <a:normAutofit/>
          </a:bodyPr>
          <a:lstStyle/>
          <a:p>
            <a:pPr marL="609600" indent="-609600" algn="l">
              <a:lnSpc>
                <a:spcPct val="80000"/>
              </a:lnSpc>
            </a:pPr>
            <a:r>
              <a:rPr lang="en-US" sz="2400" dirty="0" smtClean="0"/>
              <a:t>Q 10: </a:t>
            </a:r>
            <a:r>
              <a:rPr lang="en-US" sz="1800" dirty="0" smtClean="0"/>
              <a:t>What are some of the individual pages that these referrals are coming from?  </a:t>
            </a:r>
            <a:r>
              <a:rPr lang="en-US" sz="1800" i="1" dirty="0" smtClean="0"/>
              <a:t>Step 3: Configure Advanced Filter called “Full Referrer” and apply it to profile (see: </a:t>
            </a:r>
            <a:r>
              <a:rPr lang="en-US" sz="1800" i="1" dirty="0" smtClean="0">
                <a:hlinkClick r:id="rId3"/>
              </a:rPr>
              <a:t>http://www.vdgraaf.info/filters-in-google-analytics.html</a:t>
            </a:r>
            <a:r>
              <a:rPr lang="en-US" sz="1800" i="1" dirty="0" smtClean="0"/>
              <a:t> for additional background on the origin of this filter). </a:t>
            </a:r>
            <a:endParaRPr lang="en-US" sz="2400" i="1" dirty="0" smtClean="0"/>
          </a:p>
        </p:txBody>
      </p:sp>
      <p:pic>
        <p:nvPicPr>
          <p:cNvPr id="5122" name="Picture 2"/>
          <p:cNvPicPr>
            <a:picLocks noChangeAspect="1" noChangeArrowheads="1"/>
          </p:cNvPicPr>
          <p:nvPr/>
        </p:nvPicPr>
        <p:blipFill>
          <a:blip r:embed="rId4" cstate="print"/>
          <a:srcRect/>
          <a:stretch>
            <a:fillRect/>
          </a:stretch>
        </p:blipFill>
        <p:spPr bwMode="auto">
          <a:xfrm>
            <a:off x="762000" y="381000"/>
            <a:ext cx="7629525" cy="479281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6019800"/>
            <a:ext cx="7162800" cy="762000"/>
          </a:xfrm>
        </p:spPr>
        <p:txBody>
          <a:bodyPr>
            <a:normAutofit fontScale="85000" lnSpcReduction="20000"/>
          </a:bodyPr>
          <a:lstStyle/>
          <a:p>
            <a:pPr marL="609600" indent="-609600" algn="l">
              <a:lnSpc>
                <a:spcPct val="80000"/>
              </a:lnSpc>
            </a:pPr>
            <a:r>
              <a:rPr lang="en-US" sz="3200" dirty="0" smtClean="0"/>
              <a:t>Q 11: </a:t>
            </a:r>
            <a:r>
              <a:rPr lang="en-US" sz="2400" dirty="0" smtClean="0"/>
              <a:t>What are some of the individual pages that these referrals are coming from?  </a:t>
            </a:r>
            <a:r>
              <a:rPr lang="en-US" sz="2400" i="1" dirty="0" smtClean="0"/>
              <a:t>Step 4: View Report, Copy and paste URL into new browser tab.</a:t>
            </a:r>
          </a:p>
        </p:txBody>
      </p:sp>
      <p:pic>
        <p:nvPicPr>
          <p:cNvPr id="7170" name="Picture 2"/>
          <p:cNvPicPr>
            <a:picLocks noChangeAspect="1" noChangeArrowheads="1"/>
          </p:cNvPicPr>
          <p:nvPr/>
        </p:nvPicPr>
        <p:blipFill>
          <a:blip r:embed="rId3" cstate="print"/>
          <a:srcRect/>
          <a:stretch>
            <a:fillRect/>
          </a:stretch>
        </p:blipFill>
        <p:spPr bwMode="auto">
          <a:xfrm>
            <a:off x="990600" y="152589"/>
            <a:ext cx="7239000" cy="5791011"/>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981200"/>
            <a:ext cx="8153400" cy="1470025"/>
          </a:xfrm>
        </p:spPr>
        <p:txBody>
          <a:bodyPr>
            <a:normAutofit/>
          </a:bodyPr>
          <a:lstStyle/>
          <a:p>
            <a:pPr algn="ctr"/>
            <a:r>
              <a:rPr lang="en-US" sz="4000" dirty="0" smtClean="0"/>
              <a:t>I. Basic Installation</a:t>
            </a:r>
            <a:endParaRPr lang="en-US" sz="4000" b="1" dirty="0" smtClean="0"/>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6096000"/>
            <a:ext cx="7162800" cy="685800"/>
          </a:xfrm>
        </p:spPr>
        <p:txBody>
          <a:bodyPr>
            <a:normAutofit/>
          </a:bodyPr>
          <a:lstStyle/>
          <a:p>
            <a:pPr marL="609600" indent="-609600" algn="l">
              <a:lnSpc>
                <a:spcPct val="80000"/>
              </a:lnSpc>
            </a:pPr>
            <a:r>
              <a:rPr lang="en-US" sz="2400" dirty="0" smtClean="0"/>
              <a:t>Q 12: </a:t>
            </a:r>
            <a:r>
              <a:rPr lang="en-US" sz="1800" dirty="0" smtClean="0"/>
              <a:t>What percentage of total Digital Mosaic traffic in the past month has arrived from Google &amp; other Search Engines? </a:t>
            </a:r>
            <a:endParaRPr lang="en-US" sz="2400" i="1" dirty="0" smtClean="0"/>
          </a:p>
        </p:txBody>
      </p:sp>
      <p:pic>
        <p:nvPicPr>
          <p:cNvPr id="8196" name="Picture 4"/>
          <p:cNvPicPr>
            <a:picLocks noChangeAspect="1" noChangeArrowheads="1"/>
          </p:cNvPicPr>
          <p:nvPr/>
        </p:nvPicPr>
        <p:blipFill>
          <a:blip r:embed="rId3" cstate="print"/>
          <a:srcRect/>
          <a:stretch>
            <a:fillRect/>
          </a:stretch>
        </p:blipFill>
        <p:spPr bwMode="auto">
          <a:xfrm>
            <a:off x="952246" y="76200"/>
            <a:ext cx="7353554" cy="588265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6096000"/>
            <a:ext cx="7162800" cy="685800"/>
          </a:xfrm>
        </p:spPr>
        <p:txBody>
          <a:bodyPr>
            <a:normAutofit/>
          </a:bodyPr>
          <a:lstStyle/>
          <a:p>
            <a:pPr marL="609600" indent="-609600" algn="l">
              <a:lnSpc>
                <a:spcPct val="80000"/>
              </a:lnSpc>
            </a:pPr>
            <a:r>
              <a:rPr lang="en-US" sz="2400" dirty="0" smtClean="0"/>
              <a:t>Q 13: </a:t>
            </a:r>
            <a:r>
              <a:rPr lang="en-US" sz="1800" dirty="0" smtClean="0"/>
              <a:t>What keywords do people use to find digital objects in Digital Mosaic? </a:t>
            </a:r>
            <a:endParaRPr lang="en-US" sz="2400" i="1" dirty="0" smtClean="0"/>
          </a:p>
        </p:txBody>
      </p:sp>
      <p:pic>
        <p:nvPicPr>
          <p:cNvPr id="9219" name="Picture 3"/>
          <p:cNvPicPr>
            <a:picLocks noChangeAspect="1" noChangeArrowheads="1"/>
          </p:cNvPicPr>
          <p:nvPr/>
        </p:nvPicPr>
        <p:blipFill>
          <a:blip r:embed="rId3" cstate="print"/>
          <a:srcRect/>
          <a:stretch>
            <a:fillRect/>
          </a:stretch>
        </p:blipFill>
        <p:spPr bwMode="auto">
          <a:xfrm>
            <a:off x="914400" y="152400"/>
            <a:ext cx="7334489" cy="58674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685800"/>
            <a:ext cx="7162800" cy="457200"/>
          </a:xfrm>
        </p:spPr>
        <p:txBody>
          <a:bodyPr>
            <a:normAutofit/>
          </a:bodyPr>
          <a:lstStyle/>
          <a:p>
            <a:pPr marL="609600" indent="-609600" algn="l">
              <a:lnSpc>
                <a:spcPct val="80000"/>
              </a:lnSpc>
            </a:pPr>
            <a:r>
              <a:rPr lang="en-US" sz="2400" dirty="0" smtClean="0"/>
              <a:t>FAQ: </a:t>
            </a:r>
            <a:r>
              <a:rPr lang="en-US" sz="1800" dirty="0" smtClean="0"/>
              <a:t>How well does Google Analytics filter out bots? </a:t>
            </a:r>
            <a:endParaRPr lang="en-US" sz="2400" i="1" dirty="0" smtClean="0"/>
          </a:p>
        </p:txBody>
      </p:sp>
      <p:sp>
        <p:nvSpPr>
          <p:cNvPr id="4" name="Rectangle 3"/>
          <p:cNvSpPr txBox="1">
            <a:spLocks noChangeArrowheads="1"/>
          </p:cNvSpPr>
          <p:nvPr/>
        </p:nvSpPr>
        <p:spPr>
          <a:xfrm>
            <a:off x="1066800" y="5105400"/>
            <a:ext cx="7162800" cy="1600200"/>
          </a:xfrm>
          <a:prstGeom prst="rect">
            <a:avLst/>
          </a:prstGeom>
        </p:spPr>
        <p:txBody>
          <a:bodyPr vert="horz" lIns="0" rIns="18288">
            <a:normAutofit/>
          </a:bodyPr>
          <a:lstStyle/>
          <a:p>
            <a:pPr marL="609600" marR="45720" lvl="0" indent="-609600" fontAlgn="auto">
              <a:lnSpc>
                <a:spcPct val="80000"/>
              </a:lnSpc>
              <a:spcBef>
                <a:spcPct val="20000"/>
              </a:spcBef>
              <a:spcAft>
                <a:spcPts val="0"/>
              </a:spcAft>
              <a:buClr>
                <a:schemeClr val="accent3"/>
              </a:buClr>
              <a:buSzPct val="95000"/>
            </a:pPr>
            <a:r>
              <a:rPr lang="en-US" sz="2000" dirty="0" smtClean="0"/>
              <a:t>Most bots like Google’s own, </a:t>
            </a:r>
            <a:r>
              <a:rPr lang="en-US" sz="2000" dirty="0" err="1" smtClean="0"/>
              <a:t>googlebot</a:t>
            </a:r>
            <a:r>
              <a:rPr lang="en-US" sz="2000" dirty="0" smtClean="0"/>
              <a:t>, do not execute </a:t>
            </a:r>
            <a:r>
              <a:rPr lang="en-US" sz="2000" dirty="0" err="1" smtClean="0"/>
              <a:t>javascript</a:t>
            </a:r>
            <a:r>
              <a:rPr lang="en-US" sz="2000" dirty="0" smtClean="0"/>
              <a:t> tags. This means they do not trigger your web analytics’ own </a:t>
            </a:r>
            <a:r>
              <a:rPr lang="en-US" sz="2000" dirty="0" err="1" smtClean="0"/>
              <a:t>javascript</a:t>
            </a:r>
            <a:r>
              <a:rPr lang="en-US" sz="2000" dirty="0" smtClean="0"/>
              <a:t> and don’t corrupt your data. </a:t>
            </a:r>
            <a:r>
              <a:rPr lang="en-US" sz="1500" i="1" dirty="0" smtClean="0"/>
              <a:t>Google Analytics Help: Questions, Answers, Tips, Ideas, Suggestions | Occam's Razor by </a:t>
            </a:r>
            <a:r>
              <a:rPr lang="en-US" sz="1500" i="1" dirty="0" err="1" smtClean="0"/>
              <a:t>Avinash</a:t>
            </a:r>
            <a:r>
              <a:rPr lang="en-US" sz="1500" i="1" dirty="0" smtClean="0"/>
              <a:t> </a:t>
            </a:r>
            <a:r>
              <a:rPr lang="en-US" sz="1500" i="1" dirty="0" err="1" smtClean="0"/>
              <a:t>Kaushik</a:t>
            </a:r>
            <a:r>
              <a:rPr lang="en-US" sz="1500" i="1" dirty="0" smtClean="0"/>
              <a:t>, </a:t>
            </a:r>
            <a:r>
              <a:rPr lang="en-US" sz="1500" i="1" dirty="0" smtClean="0">
                <a:hlinkClick r:id="rId3"/>
              </a:rPr>
              <a:t>http://www.kaushik.net/avinash/2008/07/google-analytics-help-questions-answers-tips-ideas-suggestions.html</a:t>
            </a:r>
            <a:r>
              <a:rPr lang="en-US" sz="1500" i="1" dirty="0" smtClean="0"/>
              <a:t> (retrieved 8.2.09).</a:t>
            </a:r>
            <a:endParaRPr kumimoji="0" lang="en-US" sz="15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1152525" y="1790700"/>
            <a:ext cx="6838950" cy="3162300"/>
          </a:xfrm>
          <a:prstGeom prst="rect">
            <a:avLst/>
          </a:prstGeom>
          <a:noFill/>
          <a:ln w="9525">
            <a:noFill/>
            <a:miter lim="800000"/>
            <a:headEnd/>
            <a:tailEnd/>
          </a:ln>
        </p:spPr>
      </p:pic>
      <p:sp>
        <p:nvSpPr>
          <p:cNvPr id="7" name="Rectangle 3"/>
          <p:cNvSpPr txBox="1">
            <a:spLocks noChangeArrowheads="1"/>
          </p:cNvSpPr>
          <p:nvPr/>
        </p:nvSpPr>
        <p:spPr>
          <a:xfrm>
            <a:off x="1066800" y="1295400"/>
            <a:ext cx="7162800" cy="381000"/>
          </a:xfrm>
          <a:prstGeom prst="rect">
            <a:avLst/>
          </a:prstGeom>
        </p:spPr>
        <p:txBody>
          <a:bodyPr vert="horz" lIns="0" rIns="18288">
            <a:normAutofit/>
          </a:bodyPr>
          <a:lstStyle/>
          <a:p>
            <a:pPr marL="609600" marR="45720" lvl="0" indent="-609600" algn="ctr" fontAlgn="auto">
              <a:lnSpc>
                <a:spcPct val="80000"/>
              </a:lnSpc>
              <a:spcBef>
                <a:spcPct val="20000"/>
              </a:spcBef>
              <a:spcAft>
                <a:spcPts val="0"/>
              </a:spcAft>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Remember, GA runs through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javascript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304800"/>
            <a:ext cx="7772400" cy="838200"/>
          </a:xfrm>
        </p:spPr>
        <p:txBody>
          <a:bodyPr/>
          <a:lstStyle/>
          <a:p>
            <a:pPr eaLnBrk="1" hangingPunct="1"/>
            <a:r>
              <a:rPr lang="en-US" sz="4000" b="1" u="sng" dirty="0" smtClean="0">
                <a:latin typeface="Garamond" pitchFamily="18" charset="0"/>
                <a:ea typeface="Kozuka Gothic Pro M" pitchFamily="34" charset="-128"/>
              </a:rPr>
              <a:t>Contact Information</a:t>
            </a:r>
          </a:p>
        </p:txBody>
      </p:sp>
      <p:sp>
        <p:nvSpPr>
          <p:cNvPr id="26627" name="Rectangle 3"/>
          <p:cNvSpPr>
            <a:spLocks noGrp="1" noChangeArrowheads="1"/>
          </p:cNvSpPr>
          <p:nvPr>
            <p:ph type="subTitle" idx="1"/>
          </p:nvPr>
        </p:nvSpPr>
        <p:spPr>
          <a:xfrm>
            <a:off x="838200" y="1981200"/>
            <a:ext cx="7391400" cy="2895600"/>
          </a:xfrm>
        </p:spPr>
        <p:txBody>
          <a:bodyPr>
            <a:normAutofit/>
          </a:bodyPr>
          <a:lstStyle/>
          <a:p>
            <a:pPr marL="609600" indent="-609600" eaLnBrk="1" hangingPunct="1"/>
            <a:r>
              <a:rPr lang="en-US" sz="2400" i="1" dirty="0" smtClean="0">
                <a:cs typeface="Times New Roman" pitchFamily="18" charset="0"/>
              </a:rPr>
              <a:t>Michael J. Bennett</a:t>
            </a:r>
          </a:p>
          <a:p>
            <a:pPr marL="609600" indent="-609600" eaLnBrk="1" hangingPunct="1"/>
            <a:r>
              <a:rPr lang="en-US" sz="2400" i="1" dirty="0" smtClean="0">
                <a:cs typeface="Times New Roman" pitchFamily="18" charset="0"/>
              </a:rPr>
              <a:t>Digital Projects Librarian &amp; IR Coordinator</a:t>
            </a:r>
          </a:p>
          <a:p>
            <a:pPr marL="609600" indent="-609600" eaLnBrk="1" hangingPunct="1"/>
            <a:r>
              <a:rPr lang="en-US" sz="2400" i="1" dirty="0" smtClean="0">
                <a:cs typeface="Times New Roman" pitchFamily="18" charset="0"/>
                <a:hlinkClick r:id="rId3"/>
              </a:rPr>
              <a:t>michael.bennett@uconn.edu</a:t>
            </a:r>
            <a:endParaRPr lang="en-US" sz="2400" i="1" dirty="0" smtClean="0">
              <a:cs typeface="Times New Roman" pitchFamily="18" charset="0"/>
            </a:endParaRPr>
          </a:p>
          <a:p>
            <a:pPr marL="609600" indent="-609600" eaLnBrk="1" hangingPunct="1"/>
            <a:endParaRPr lang="en-US" sz="2400" i="1" dirty="0" smtClean="0">
              <a:cs typeface="Times New Roman" pitchFamily="18" charset="0"/>
            </a:endParaRPr>
          </a:p>
          <a:p>
            <a:pPr marL="609600" indent="-609600" eaLnBrk="1" hangingPunct="1"/>
            <a:r>
              <a:rPr lang="en-US" sz="2400" i="1" dirty="0" smtClean="0">
                <a:cs typeface="Times New Roman" pitchFamily="18" charset="0"/>
              </a:rPr>
              <a:t>University of Connecticut Libraries</a:t>
            </a:r>
          </a:p>
          <a:p>
            <a:pPr marL="609600" indent="-609600" eaLnBrk="1" hangingPunct="1"/>
            <a:r>
              <a:rPr lang="en-US" sz="2400" i="1" dirty="0" smtClean="0">
                <a:cs typeface="Times New Roman" pitchFamily="18" charset="0"/>
              </a:rPr>
              <a:t>Storrs, CT</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685800"/>
          </a:xfrm>
        </p:spPr>
        <p:txBody>
          <a:bodyPr>
            <a:normAutofit/>
          </a:bodyPr>
          <a:lstStyle/>
          <a:p>
            <a:pPr marL="609600" indent="-609600" algn="l" eaLnBrk="1" hangingPunct="1">
              <a:lnSpc>
                <a:spcPct val="80000"/>
              </a:lnSpc>
            </a:pPr>
            <a:r>
              <a:rPr lang="en-US" sz="2000" dirty="0" smtClean="0"/>
              <a:t>Step 1: Copy Analytics’ Tracking Code snippet from your Analytics Settings…</a:t>
            </a:r>
          </a:p>
        </p:txBody>
      </p:sp>
      <p:pic>
        <p:nvPicPr>
          <p:cNvPr id="1027" name="Picture 3"/>
          <p:cNvPicPr>
            <a:picLocks noChangeAspect="1" noChangeArrowheads="1"/>
          </p:cNvPicPr>
          <p:nvPr/>
        </p:nvPicPr>
        <p:blipFill>
          <a:blip r:embed="rId3" cstate="print"/>
          <a:srcRect/>
          <a:stretch>
            <a:fillRect/>
          </a:stretch>
        </p:blipFill>
        <p:spPr bwMode="auto">
          <a:xfrm>
            <a:off x="1143000" y="152400"/>
            <a:ext cx="6951493" cy="556101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867400"/>
            <a:ext cx="7162800" cy="838200"/>
          </a:xfrm>
        </p:spPr>
        <p:txBody>
          <a:bodyPr>
            <a:normAutofit/>
          </a:bodyPr>
          <a:lstStyle/>
          <a:p>
            <a:pPr marL="609600" indent="-609600" algn="l">
              <a:lnSpc>
                <a:spcPct val="80000"/>
              </a:lnSpc>
            </a:pPr>
            <a:r>
              <a:rPr lang="en-US" sz="2000" dirty="0" smtClean="0"/>
              <a:t>Step 2: … and paste snippet into the bottom of global_footer.php (usually found in /Content4/docs/cdm4/includes)</a:t>
            </a:r>
          </a:p>
        </p:txBody>
      </p:sp>
      <p:pic>
        <p:nvPicPr>
          <p:cNvPr id="2052" name="Picture 4"/>
          <p:cNvPicPr>
            <a:picLocks noChangeAspect="1" noChangeArrowheads="1"/>
          </p:cNvPicPr>
          <p:nvPr/>
        </p:nvPicPr>
        <p:blipFill>
          <a:blip r:embed="rId3" cstate="print"/>
          <a:srcRect/>
          <a:stretch>
            <a:fillRect/>
          </a:stretch>
        </p:blipFill>
        <p:spPr bwMode="auto">
          <a:xfrm>
            <a:off x="1295400" y="152400"/>
            <a:ext cx="6629400" cy="555001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638800"/>
            <a:ext cx="7162800" cy="914400"/>
          </a:xfrm>
        </p:spPr>
        <p:txBody>
          <a:bodyPr>
            <a:normAutofit/>
          </a:bodyPr>
          <a:lstStyle/>
          <a:p>
            <a:pPr marL="609600" indent="-609600" algn="l">
              <a:lnSpc>
                <a:spcPct val="80000"/>
              </a:lnSpc>
            </a:pPr>
            <a:r>
              <a:rPr lang="en-US" sz="2000" dirty="0" smtClean="0"/>
              <a:t>Step 3: Check back in on Tracking Status in 12-24 hours to verify that code snippet is allowing Google to compile web analytics.</a:t>
            </a:r>
          </a:p>
        </p:txBody>
      </p:sp>
      <p:pic>
        <p:nvPicPr>
          <p:cNvPr id="3077" name="Picture 5"/>
          <p:cNvPicPr>
            <a:picLocks noChangeAspect="1" noChangeArrowheads="1"/>
          </p:cNvPicPr>
          <p:nvPr/>
        </p:nvPicPr>
        <p:blipFill>
          <a:blip r:embed="rId3" cstate="print"/>
          <a:srcRect/>
          <a:stretch>
            <a:fillRect/>
          </a:stretch>
        </p:blipFill>
        <p:spPr bwMode="auto">
          <a:xfrm>
            <a:off x="2081213" y="1752600"/>
            <a:ext cx="4981575" cy="307657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981200"/>
            <a:ext cx="8153400" cy="1470025"/>
          </a:xfrm>
        </p:spPr>
        <p:txBody>
          <a:bodyPr>
            <a:normAutofit/>
          </a:bodyPr>
          <a:lstStyle/>
          <a:p>
            <a:pPr algn="ctr"/>
            <a:r>
              <a:rPr lang="en-US" sz="4000" dirty="0" smtClean="0"/>
              <a:t>II. Harness Answers</a:t>
            </a:r>
            <a:br>
              <a:rPr lang="en-US" sz="4000" dirty="0" smtClean="0"/>
            </a:br>
            <a:r>
              <a:rPr lang="en-US" sz="4000" dirty="0" smtClean="0"/>
              <a:t> (by starting with good questions)</a:t>
            </a:r>
            <a:endParaRPr lang="en-US" sz="4000" b="1" dirty="0" smtClean="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715000"/>
            <a:ext cx="7162800" cy="914400"/>
          </a:xfrm>
        </p:spPr>
        <p:txBody>
          <a:bodyPr>
            <a:normAutofit/>
          </a:bodyPr>
          <a:lstStyle/>
          <a:p>
            <a:pPr marL="609600" indent="-609600" algn="l">
              <a:lnSpc>
                <a:spcPct val="80000"/>
              </a:lnSpc>
            </a:pPr>
            <a:r>
              <a:rPr lang="en-US" sz="2400" dirty="0" smtClean="0"/>
              <a:t>Q 1: </a:t>
            </a:r>
            <a:r>
              <a:rPr lang="en-US" sz="2000" dirty="0" smtClean="0"/>
              <a:t>How much total online traffic has there been going on at </a:t>
            </a:r>
            <a:r>
              <a:rPr lang="en-US" sz="2000" dirty="0" smtClean="0">
                <a:hlinkClick r:id="rId3"/>
              </a:rPr>
              <a:t>http://images.lib.uconn.edu/</a:t>
            </a:r>
            <a:r>
              <a:rPr lang="en-US" sz="2000" dirty="0" smtClean="0"/>
              <a:t> (aka Digital Mosaic) in the past month? </a:t>
            </a:r>
            <a:endParaRPr lang="en-US" sz="2400" dirty="0" smtClean="0"/>
          </a:p>
        </p:txBody>
      </p:sp>
      <p:pic>
        <p:nvPicPr>
          <p:cNvPr id="4100" name="Picture 4"/>
          <p:cNvPicPr>
            <a:picLocks noChangeAspect="1" noChangeArrowheads="1"/>
          </p:cNvPicPr>
          <p:nvPr/>
        </p:nvPicPr>
        <p:blipFill>
          <a:blip r:embed="rId4" cstate="print"/>
          <a:srcRect/>
          <a:stretch>
            <a:fillRect/>
          </a:stretch>
        </p:blipFill>
        <p:spPr bwMode="auto">
          <a:xfrm>
            <a:off x="1142764" y="152400"/>
            <a:ext cx="6858236" cy="548641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66800" y="5791200"/>
            <a:ext cx="7162800" cy="914400"/>
          </a:xfrm>
        </p:spPr>
        <p:txBody>
          <a:bodyPr>
            <a:normAutofit/>
          </a:bodyPr>
          <a:lstStyle/>
          <a:p>
            <a:pPr marL="609600" indent="-609600" algn="l">
              <a:lnSpc>
                <a:spcPct val="80000"/>
              </a:lnSpc>
            </a:pPr>
            <a:r>
              <a:rPr lang="en-US" sz="2400" dirty="0" smtClean="0"/>
              <a:t>Q 2: </a:t>
            </a:r>
            <a:r>
              <a:rPr lang="en-US" sz="2000" dirty="0" smtClean="0"/>
              <a:t>How much total online traffic has there been going on at Digital Mosaic in the past month </a:t>
            </a:r>
            <a:r>
              <a:rPr lang="en-US" sz="2000" i="1" dirty="0" smtClean="0"/>
              <a:t>within the UConn </a:t>
            </a:r>
            <a:r>
              <a:rPr lang="en-US" sz="2000" i="1" dirty="0" smtClean="0"/>
              <a:t>network? </a:t>
            </a:r>
            <a:endParaRPr lang="en-US" sz="2400" i="1" dirty="0" smtClean="0"/>
          </a:p>
        </p:txBody>
      </p:sp>
      <p:pic>
        <p:nvPicPr>
          <p:cNvPr id="5122" name="Picture 2"/>
          <p:cNvPicPr>
            <a:picLocks noChangeAspect="1" noChangeArrowheads="1"/>
          </p:cNvPicPr>
          <p:nvPr/>
        </p:nvPicPr>
        <p:blipFill>
          <a:blip r:embed="rId3" cstate="print"/>
          <a:srcRect/>
          <a:stretch>
            <a:fillRect/>
          </a:stretch>
        </p:blipFill>
        <p:spPr bwMode="auto">
          <a:xfrm>
            <a:off x="1143001" y="152400"/>
            <a:ext cx="6857999" cy="5486221"/>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914400" y="914400"/>
            <a:ext cx="7315200" cy="4724400"/>
          </a:xfrm>
        </p:spPr>
        <p:txBody>
          <a:bodyPr>
            <a:normAutofit/>
          </a:bodyPr>
          <a:lstStyle/>
          <a:p>
            <a:pPr marL="609600" indent="-609600" algn="l">
              <a:lnSpc>
                <a:spcPct val="80000"/>
              </a:lnSpc>
            </a:pPr>
            <a:r>
              <a:rPr lang="en-US" sz="2400" b="1" u="sng" dirty="0" smtClean="0"/>
              <a:t>NOTE</a:t>
            </a:r>
            <a:r>
              <a:rPr lang="en-US" sz="2400" dirty="0" smtClean="0"/>
              <a:t>: </a:t>
            </a:r>
          </a:p>
          <a:p>
            <a:pPr marL="609600" indent="-609600" algn="l">
              <a:lnSpc>
                <a:spcPct val="80000"/>
              </a:lnSpc>
              <a:buFont typeface="Arial" charset="0"/>
              <a:buChar char="•"/>
            </a:pPr>
            <a:endParaRPr lang="en-US" sz="2400" dirty="0" smtClean="0"/>
          </a:p>
          <a:p>
            <a:pPr marL="609600" indent="-609600" algn="l">
              <a:lnSpc>
                <a:spcPct val="80000"/>
              </a:lnSpc>
              <a:buFont typeface="Arial" charset="0"/>
              <a:buChar char="•"/>
            </a:pPr>
            <a:r>
              <a:rPr lang="en-US" sz="2400" dirty="0" smtClean="0"/>
              <a:t>When a visit is reported to GA, it includes the IP address.  However, GA doesn’t report the IP address (Google considers this Personally Identifiable Information so their privacy policy prohibits it), but it does look up who the IP Address belongs to, </a:t>
            </a:r>
            <a:r>
              <a:rPr lang="en-US" sz="2400" i="1" dirty="0" smtClean="0">
                <a:hlinkClick r:id="rId3"/>
              </a:rPr>
              <a:t>http://www.lunametrics.com/blog/2008/12/15/network-location-google-analytics/</a:t>
            </a:r>
            <a:r>
              <a:rPr lang="en-US" sz="2400" i="1" dirty="0" smtClean="0"/>
              <a:t> (retrieved 7.27.09).  </a:t>
            </a:r>
          </a:p>
          <a:p>
            <a:pPr marL="609600" indent="-609600" algn="l">
              <a:lnSpc>
                <a:spcPct val="80000"/>
              </a:lnSpc>
              <a:buFont typeface="Arial" charset="0"/>
              <a:buChar char="•"/>
            </a:pPr>
            <a:endParaRPr lang="en-US" sz="2400" i="1" dirty="0" smtClean="0"/>
          </a:p>
          <a:p>
            <a:pPr marL="609600" indent="-609600" algn="l">
              <a:lnSpc>
                <a:spcPct val="80000"/>
              </a:lnSpc>
              <a:buFont typeface="Arial" charset="0"/>
              <a:buChar char="•"/>
            </a:pPr>
            <a:r>
              <a:rPr lang="en-US" sz="2400" dirty="0" smtClean="0"/>
              <a:t>See also: ARIN WHOIS Database Search for IP address searches based upon Network Location, </a:t>
            </a:r>
            <a:r>
              <a:rPr lang="en-US" sz="2400" dirty="0" smtClean="0">
                <a:hlinkClick r:id="rId4"/>
              </a:rPr>
              <a:t>http://ws.arin.net/whois/</a:t>
            </a:r>
            <a:r>
              <a:rPr lang="en-US" sz="2400" dirty="0" smtClean="0"/>
              <a:t> </a:t>
            </a:r>
          </a:p>
          <a:p>
            <a:pPr marL="609600" indent="-609600" algn="l">
              <a:lnSpc>
                <a:spcPct val="80000"/>
              </a:lnSpc>
            </a:pPr>
            <a:endParaRPr lang="en-US" sz="2400" i="1" dirty="0" smtClean="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2122</TotalTime>
  <Words>626</Words>
  <Application>Microsoft Office PowerPoint</Application>
  <PresentationFormat>On-screen Show (4:3)</PresentationFormat>
  <Paragraphs>68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Google Analytics &amp; CONTENTdm: Harness Up Your Repository Metrics</vt:lpstr>
      <vt:lpstr>I. Basic Installation</vt:lpstr>
      <vt:lpstr>Slide 3</vt:lpstr>
      <vt:lpstr>Slide 4</vt:lpstr>
      <vt:lpstr>Slide 5</vt:lpstr>
      <vt:lpstr>II. Harness Answers  (by starting with good questions)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Contact Information</vt:lpstr>
    </vt:vector>
  </TitlesOfParts>
  <Company>University of Connecticut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Analytics &amp; CONTENTdm: Harness Up Your Repository Metrics</dc:title>
  <dc:creator>Michael J. Bennett</dc:creator>
  <cp:keywords>Google Analytics, CONTENTdm, Digital Repository, Metrics</cp:keywords>
  <dc:description>A demonstration of the installation and use of Google Analytics with CONTENTdm in order to better gather metrics and insight into both general and specific online traffic across such digital repositories. Issues addressed will include collection-level traffic, digital object-level traffic, general site referrals to the repository, specific referrals to the repository, search engine referrals, user keywords, traffic occurring inside and/or outside an institution’s own network, reporting options.</dc:description>
  <cp:lastModifiedBy>Michael Bennett</cp:lastModifiedBy>
  <cp:revision>138</cp:revision>
  <dcterms:created xsi:type="dcterms:W3CDTF">2007-12-09T18:19:20Z</dcterms:created>
  <dcterms:modified xsi:type="dcterms:W3CDTF">2009-08-06T14:08:32Z</dcterms:modified>
</cp:coreProperties>
</file>