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5"/>
  </p:notesMasterIdLst>
  <p:sldIdLst>
    <p:sldId id="256" r:id="rId2"/>
    <p:sldId id="257" r:id="rId3"/>
    <p:sldId id="258" r:id="rId4"/>
    <p:sldId id="279" r:id="rId5"/>
    <p:sldId id="280" r:id="rId6"/>
    <p:sldId id="259" r:id="rId7"/>
    <p:sldId id="281" r:id="rId8"/>
    <p:sldId id="282" r:id="rId9"/>
    <p:sldId id="287" r:id="rId10"/>
    <p:sldId id="283" r:id="rId11"/>
    <p:sldId id="284" r:id="rId12"/>
    <p:sldId id="285" r:id="rId13"/>
    <p:sldId id="278" r:id="rId14"/>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6" autoAdjust="0"/>
    <p:restoredTop sz="94660"/>
  </p:normalViewPr>
  <p:slideViewPr>
    <p:cSldViewPr>
      <p:cViewPr varScale="1">
        <p:scale>
          <a:sx n="88" d="100"/>
          <a:sy n="88" d="100"/>
        </p:scale>
        <p:origin x="-10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14339"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14343"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7AB975E3-19D7-45BE-8441-866594E2A43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Arial" charset="0"/>
              </a:rPr>
              <a:t>Interestingly however, beginning in 2007, Adobe themselves have questioned their own continued development of the plug-in in light of cameras not entering the market with native JPEG 2000 support, coupled with the standard’s assumed minimal adoption among Photoshop users [8].  To date, Adobe plans to keep shipping the plug-in with its newest Photoshop versions, but will do so most likely as an optional installation </a:t>
            </a:r>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D22BB0C-0C6F-4C7E-9409-8B715F564C5E}" type="slidenum">
              <a:rPr lang="en-US"/>
              <a:pPr/>
              <a:t>13</a:t>
            </a:fld>
            <a:endParaRPr 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Djatoka</a:t>
            </a:r>
            <a:r>
              <a:rPr lang="en-US" baseline="0" dirty="0" smtClean="0"/>
              <a:t> not yet publicly released during survey timeframe.</a:t>
            </a:r>
            <a:endParaRPr lang="en-US" dirty="0" smtClean="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Though n</a:t>
            </a:r>
            <a:r>
              <a:rPr lang="en-US" baseline="0" dirty="0" smtClean="0"/>
              <a:t>ot specified by respondents, such m</a:t>
            </a:r>
            <a:r>
              <a:rPr lang="en-US" dirty="0" smtClean="0"/>
              <a:t>igration concerns are more valid</a:t>
            </a:r>
            <a:r>
              <a:rPr lang="en-US" baseline="0" dirty="0" smtClean="0"/>
              <a:t> toward </a:t>
            </a:r>
            <a:r>
              <a:rPr lang="en-US" baseline="0" dirty="0" err="1" smtClean="0"/>
              <a:t>lossy</a:t>
            </a:r>
            <a:r>
              <a:rPr lang="en-US" baseline="0" dirty="0" smtClean="0"/>
              <a:t> jp2.  Even so, these would be similar to concerns one might have toward </a:t>
            </a:r>
            <a:r>
              <a:rPr lang="en-US" baseline="0" dirty="0" err="1" smtClean="0"/>
              <a:t>lossy</a:t>
            </a:r>
            <a:r>
              <a:rPr lang="en-US" baseline="0" dirty="0" smtClean="0"/>
              <a:t> JPEG.</a:t>
            </a:r>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Rick</a:t>
            </a:r>
            <a:r>
              <a:rPr lang="en-US" baseline="0" dirty="0" smtClean="0"/>
              <a:t> </a:t>
            </a:r>
            <a:r>
              <a:rPr lang="en-US" baseline="0" dirty="0" err="1" smtClean="0"/>
              <a:t>Laxman</a:t>
            </a:r>
            <a:r>
              <a:rPr lang="en-US" baseline="0" dirty="0" smtClean="0"/>
              <a:t> from Family Search International also mentioned after his talk 5/6 that there had been zero validity check problems b/w their tiff and lossless jp2 archival versions.  </a:t>
            </a:r>
            <a:r>
              <a:rPr lang="en-US" baseline="0" dirty="0" err="1" smtClean="0"/>
              <a:t>Djatoka</a:t>
            </a:r>
            <a:r>
              <a:rPr lang="en-US" baseline="0" dirty="0" smtClean="0"/>
              <a:t> = Los Alamos National Laboratory, Research Library, Herbert Van de </a:t>
            </a:r>
            <a:r>
              <a:rPr lang="en-US" baseline="0" dirty="0" err="1" smtClean="0"/>
              <a:t>Sompel</a:t>
            </a:r>
            <a:r>
              <a:rPr lang="en-US" baseline="0" dirty="0" smtClean="0"/>
              <a:t>, Ryan Chute</a:t>
            </a:r>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AB975E3-19D7-45BE-8441-866594E2A439}"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chemeClr val="bg2">
                <a:tint val="80000"/>
                <a:satMod val="40000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5/7/2009</a:t>
            </a:fld>
            <a:endParaRPr lang="en-US" dirty="0">
              <a:solidFill>
                <a:schemeClr val="tx2">
                  <a:shade val="90000"/>
                </a:schemeClr>
              </a:solidFill>
            </a:endParaRPr>
          </a:p>
        </p:txBody>
      </p:sp>
      <p:sp>
        <p:nvSpPr>
          <p:cNvPr id="8" name="Slide Number Placeholder 7"/>
          <p:cNvSpPr>
            <a:spLocks noGrp="1"/>
          </p:cNvSpPr>
          <p:nvPr>
            <p:ph type="sldNum" sz="quarter" idx="11"/>
          </p:nvPr>
        </p:nvSpPr>
        <p:spPr/>
        <p:txBody>
          <a:bodyPr/>
          <a:lstStyle/>
          <a:p>
            <a:fld id="{042AED99-7FB4-404E-8A97-64753DCE42EC}" type="slidenum">
              <a:rPr kumimoji="0" lang="en-US" smtClean="0"/>
              <a:pPr/>
              <a:t>‹#›</a:t>
            </a:fld>
            <a:endParaRPr kumimoji="0" lang="en-US" dirty="0">
              <a:solidFill>
                <a:schemeClr val="tx2">
                  <a:shade val="90000"/>
                </a:schemeClr>
              </a:solidFill>
            </a:endParaRPr>
          </a:p>
        </p:txBody>
      </p:sp>
      <p:sp>
        <p:nvSpPr>
          <p:cNvPr id="10" name="Footer Placeholder 9"/>
          <p:cNvSpPr>
            <a:spLocks noGrp="1"/>
          </p:cNvSpPr>
          <p:nvPr>
            <p:ph type="ftr" sz="quarter" idx="12"/>
          </p:nvPr>
        </p:nvSpPr>
        <p:spPr/>
        <p:txBody>
          <a:bodyPr/>
          <a:lstStyle/>
          <a:p>
            <a:r>
              <a:rPr lang="en-US" dirty="0" smtClean="0"/>
              <a:t>University of Connecticut Libraries</a:t>
            </a:r>
            <a:endParaRPr lang="en-US" dirty="0"/>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bg>
      <p:bgRef idx="1002">
        <a:schemeClr val="bg2"/>
      </p:bgRef>
    </p:bg>
    <p:spTree>
      <p:nvGrpSpPr>
        <p:cNvPr id="1" name=""/>
        <p:cNvGrpSpPr/>
        <p:nvPr/>
      </p:nvGrpSpPr>
      <p:grpSpPr>
        <a:xfrm>
          <a:off x="0" y="0"/>
          <a:ext cx="0" cy="0"/>
          <a:chOff x="0" y="0"/>
          <a:chExt cx="0" cy="0"/>
        </a:xfrm>
      </p:grpSpPr>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Footer Placeholder 15"/>
          <p:cNvSpPr>
            <a:spLocks noGrp="1"/>
          </p:cNvSpPr>
          <p:nvPr>
            <p:ph type="ftr" sz="quarter" idx="12"/>
          </p:nvPr>
        </p:nvSpPr>
        <p:spPr>
          <a:xfrm>
            <a:off x="1828800" y="6356350"/>
            <a:ext cx="3352800" cy="365125"/>
          </a:xfrm>
        </p:spPr>
        <p:txBody>
          <a:bodyPr/>
          <a:lstStyle/>
          <a:p>
            <a:r>
              <a:rPr lang="en-US" dirty="0" smtClean="0"/>
              <a:t>University of Connecticut Libraries, Storrs, CT</a:t>
            </a:r>
            <a:endParaRPr lang="en-US" dirty="0"/>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5/7/2009</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5/7/2009</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62" r:id="rId12"/>
  </p:sldLayoutIdLst>
  <p:transition spd="slow">
    <p:fade thruBlk="1"/>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david.lowe@uconn.edu"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mailto:michael.bennett@ucon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80000"/>
                <a:satMod val="40000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685800"/>
            <a:ext cx="8153400" cy="1470025"/>
          </a:xfrm>
        </p:spPr>
        <p:txBody>
          <a:bodyPr>
            <a:normAutofit fontScale="90000"/>
          </a:bodyPr>
          <a:lstStyle/>
          <a:p>
            <a:pPr eaLnBrk="1" hangingPunct="1"/>
            <a:r>
              <a:rPr lang="en-US" sz="3600" dirty="0" smtClean="0"/>
              <a:t>A Status Report on JPEG 2000 Implementation for Still Images: The UConn Survey</a:t>
            </a:r>
            <a:endParaRPr lang="en-US" sz="3600" b="1" dirty="0" smtClean="0"/>
          </a:p>
        </p:txBody>
      </p:sp>
      <p:sp>
        <p:nvSpPr>
          <p:cNvPr id="2051" name="Rectangle 3"/>
          <p:cNvSpPr>
            <a:spLocks noGrp="1" noChangeArrowheads="1"/>
          </p:cNvSpPr>
          <p:nvPr>
            <p:ph type="subTitle" idx="1"/>
          </p:nvPr>
        </p:nvSpPr>
        <p:spPr>
          <a:xfrm>
            <a:off x="1066800" y="3352800"/>
            <a:ext cx="7162800" cy="2209800"/>
          </a:xfrm>
        </p:spPr>
        <p:txBody>
          <a:bodyPr>
            <a:normAutofit fontScale="85000" lnSpcReduction="20000"/>
          </a:bodyPr>
          <a:lstStyle/>
          <a:p>
            <a:pPr eaLnBrk="1" hangingPunct="1"/>
            <a:r>
              <a:rPr lang="en-US" sz="2000" b="1" i="1" dirty="0" smtClean="0">
                <a:effectLst>
                  <a:outerShdw blurRad="38100" dist="38100" dir="2700000" algn="tl">
                    <a:srgbClr val="000000">
                      <a:alpha val="43137"/>
                    </a:srgbClr>
                  </a:outerShdw>
                </a:effectLst>
                <a:latin typeface="+mj-lt"/>
              </a:rPr>
              <a:t>David B. Lowe, Preservation Librarian</a:t>
            </a:r>
          </a:p>
          <a:p>
            <a:pPr eaLnBrk="1" hangingPunct="1"/>
            <a:r>
              <a:rPr lang="en-US" sz="2000" b="1" i="1" dirty="0" smtClean="0">
                <a:effectLst>
                  <a:outerShdw blurRad="38100" dist="38100" dir="2700000" algn="tl">
                    <a:srgbClr val="000000">
                      <a:alpha val="43137"/>
                    </a:srgbClr>
                  </a:outerShdw>
                </a:effectLst>
                <a:latin typeface="+mj-lt"/>
              </a:rPr>
              <a:t>&amp;</a:t>
            </a:r>
          </a:p>
          <a:p>
            <a:pPr eaLnBrk="1" hangingPunct="1"/>
            <a:r>
              <a:rPr lang="en-US" sz="2000" b="1" i="1" dirty="0" smtClean="0">
                <a:effectLst>
                  <a:outerShdw blurRad="38100" dist="38100" dir="2700000" algn="tl">
                    <a:srgbClr val="000000">
                      <a:alpha val="43137"/>
                    </a:srgbClr>
                  </a:outerShdw>
                </a:effectLst>
                <a:latin typeface="+mj-lt"/>
              </a:rPr>
              <a:t> Michael J. Bennett, Digital Projects Librarian</a:t>
            </a:r>
          </a:p>
          <a:p>
            <a:pPr eaLnBrk="1" hangingPunct="1"/>
            <a:r>
              <a:rPr lang="en-US" sz="2000" b="1" i="1" dirty="0" smtClean="0">
                <a:effectLst>
                  <a:outerShdw blurRad="38100" dist="38100" dir="2700000" algn="tl">
                    <a:srgbClr val="000000">
                      <a:alpha val="43137"/>
                    </a:srgbClr>
                  </a:outerShdw>
                </a:effectLst>
                <a:latin typeface="+mj-lt"/>
                <a:cs typeface="Times New Roman" pitchFamily="18" charset="0"/>
              </a:rPr>
              <a:t>University of Connecticut </a:t>
            </a:r>
          </a:p>
          <a:p>
            <a:pPr eaLnBrk="1" hangingPunct="1"/>
            <a:endParaRPr lang="en-US" sz="2000" b="1" i="1" dirty="0" smtClean="0">
              <a:effectLst>
                <a:outerShdw blurRad="38100" dist="38100" dir="2700000" algn="tl">
                  <a:srgbClr val="000000">
                    <a:alpha val="43137"/>
                  </a:srgbClr>
                </a:outerShdw>
              </a:effectLst>
              <a:latin typeface="+mj-lt"/>
              <a:cs typeface="Times New Roman" pitchFamily="18" charset="0"/>
            </a:endParaRPr>
          </a:p>
          <a:p>
            <a:pPr eaLnBrk="1" hangingPunct="1"/>
            <a:r>
              <a:rPr lang="en-US" sz="2000" b="1" i="1" dirty="0" smtClean="0">
                <a:effectLst>
                  <a:outerShdw blurRad="38100" dist="38100" dir="2700000" algn="tl">
                    <a:srgbClr val="000000">
                      <a:alpha val="43137"/>
                    </a:srgbClr>
                  </a:outerShdw>
                </a:effectLst>
                <a:latin typeface="+mj-lt"/>
                <a:cs typeface="Times New Roman" pitchFamily="18" charset="0"/>
              </a:rPr>
              <a:t>IS&amp;T Archiving 2009 Conference</a:t>
            </a:r>
          </a:p>
          <a:p>
            <a:pPr eaLnBrk="1" hangingPunct="1"/>
            <a:r>
              <a:rPr lang="en-US" sz="2000" b="1" i="1" dirty="0" smtClean="0">
                <a:effectLst>
                  <a:outerShdw blurRad="38100" dist="38100" dir="2700000" algn="tl">
                    <a:srgbClr val="000000">
                      <a:alpha val="43137"/>
                    </a:srgbClr>
                  </a:outerShdw>
                </a:effectLst>
                <a:latin typeface="+mj-lt"/>
                <a:cs typeface="Times New Roman" pitchFamily="18" charset="0"/>
              </a:rPr>
              <a:t>Arlington, VA</a:t>
            </a:r>
          </a:p>
          <a:p>
            <a:pPr eaLnBrk="1" hangingPunct="1"/>
            <a:r>
              <a:rPr lang="en-US" sz="2000" b="1" i="1" dirty="0" smtClean="0">
                <a:effectLst>
                  <a:outerShdw blurRad="38100" dist="38100" dir="2700000" algn="tl">
                    <a:srgbClr val="000000">
                      <a:alpha val="43137"/>
                    </a:srgbClr>
                  </a:outerShdw>
                </a:effectLst>
                <a:latin typeface="+mj-lt"/>
                <a:cs typeface="Times New Roman" pitchFamily="18" charset="0"/>
              </a:rPr>
              <a:t>May 7</a:t>
            </a:r>
            <a:r>
              <a:rPr lang="en-US" sz="2000" b="1" i="1" baseline="30000" dirty="0" smtClean="0">
                <a:effectLst>
                  <a:outerShdw blurRad="38100" dist="38100" dir="2700000" algn="tl">
                    <a:srgbClr val="000000">
                      <a:alpha val="43137"/>
                    </a:srgbClr>
                  </a:outerShdw>
                </a:effectLst>
                <a:latin typeface="+mj-lt"/>
                <a:cs typeface="Times New Roman" pitchFamily="18" charset="0"/>
              </a:rPr>
              <a:t>th</a:t>
            </a:r>
            <a:r>
              <a:rPr lang="en-US" sz="2000" b="1" i="1" dirty="0" smtClean="0">
                <a:effectLst>
                  <a:outerShdw blurRad="38100" dist="38100" dir="2700000" algn="tl">
                    <a:srgbClr val="000000">
                      <a:alpha val="43137"/>
                    </a:srgbClr>
                  </a:outerShdw>
                </a:effectLst>
                <a:latin typeface="+mj-lt"/>
                <a:cs typeface="Times New Roman" pitchFamily="18" charset="0"/>
              </a:rPr>
              <a:t>, 2009</a:t>
            </a:r>
            <a:endParaRPr lang="en-US" dirty="0" smtClean="0">
              <a:effectLst>
                <a:outerShdw blurRad="38100" dist="38100" dir="2700000" algn="tl">
                  <a:srgbClr val="000000">
                    <a:alpha val="43137"/>
                  </a:srgbClr>
                </a:outerShdw>
              </a:effectLst>
              <a:cs typeface="Times New Roman" pitchFamily="18" charset="0"/>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VI. </a:t>
            </a:r>
            <a:r>
              <a:rPr lang="en-US" sz="3600" b="1" u="sng" dirty="0" smtClean="0">
                <a:latin typeface="Garamond" pitchFamily="18" charset="0"/>
                <a:ea typeface="Kozuka Gothic Pro M" pitchFamily="34" charset="-128"/>
              </a:rPr>
              <a:t>Current Tools</a:t>
            </a:r>
          </a:p>
        </p:txBody>
      </p:sp>
      <p:sp>
        <p:nvSpPr>
          <p:cNvPr id="8195" name="Rectangle 3"/>
          <p:cNvSpPr>
            <a:spLocks noGrp="1" noChangeArrowheads="1"/>
          </p:cNvSpPr>
          <p:nvPr>
            <p:ph type="subTitle" idx="1"/>
          </p:nvPr>
        </p:nvSpPr>
        <p:spPr>
          <a:xfrm>
            <a:off x="838200" y="1219200"/>
            <a:ext cx="7391400" cy="4419600"/>
          </a:xfrm>
        </p:spPr>
        <p:txBody>
          <a:bodyPr>
            <a:normAutofit lnSpcReduction="10000"/>
          </a:bodyPr>
          <a:lstStyle/>
          <a:p>
            <a:pPr marL="609600" indent="-609600" eaLnBrk="1" hangingPunct="1">
              <a:lnSpc>
                <a:spcPct val="80000"/>
              </a:lnSpc>
            </a:pPr>
            <a:r>
              <a:rPr lang="en-US" sz="1600" i="1" dirty="0" smtClean="0"/>
              <a:t>CONTENTdm Popular while Photoshop Leads the Pack</a:t>
            </a:r>
          </a:p>
          <a:p>
            <a:pPr marL="609600" indent="-609600"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200" dirty="0" smtClean="0"/>
              <a:t>CONTENTdm, digital collection management software’s built-in JPEG 2000 converter was a popular choice. In this case the tool’s primary reported use, the ingest and subsequent conversion of pre-created high quality JPEG or TIFF archivals into access JPEG 2000 files, pointed to the fact that much of JPEG 2000’s use at least within this community was as an access format.</a:t>
            </a:r>
          </a:p>
          <a:p>
            <a:pPr marL="609600" indent="-609600" algn="l" eaLnBrk="1" hangingPunct="1">
              <a:lnSpc>
                <a:spcPct val="80000"/>
              </a:lnSpc>
            </a:pPr>
            <a:endParaRPr lang="en-US" sz="2200" dirty="0" smtClean="0"/>
          </a:p>
          <a:p>
            <a:pPr marL="609600" indent="-609600" algn="l">
              <a:lnSpc>
                <a:spcPct val="80000"/>
              </a:lnSpc>
              <a:buFont typeface="Arial" pitchFamily="34" charset="0"/>
              <a:buChar char="•"/>
            </a:pPr>
            <a:r>
              <a:rPr lang="en-US" sz="2200" dirty="0" smtClean="0"/>
              <a:t>Adobe Photoshop with its free optional plug-in, however,  proved to be the most utilized JPEG 2000 file creation tool among practitioners.  Feelings expressed on this score were that the plug-in was easy to use, could be integrated into batch processing, but could also be slow.</a:t>
            </a:r>
          </a:p>
          <a:p>
            <a:pPr marL="609600" indent="-609600" algn="l" eaLnBrk="1" hangingPunct="1">
              <a:lnSpc>
                <a:spcPct val="80000"/>
              </a:lnSpc>
              <a:buFont typeface="Arial" pitchFamily="34" charset="0"/>
              <a:buChar char="•"/>
            </a:pPr>
            <a:endParaRPr lang="en-US" sz="2200" dirty="0" smtClean="0"/>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838200"/>
            <a:ext cx="7772400" cy="838200"/>
          </a:xfrm>
        </p:spPr>
        <p:txBody>
          <a:bodyPr>
            <a:normAutofit fontScale="90000"/>
          </a:bodyPr>
          <a:lstStyle/>
          <a:p>
            <a:pPr eaLnBrk="1" hangingPunct="1"/>
            <a:r>
              <a:rPr lang="en-US" sz="3600" b="1" dirty="0" smtClean="0">
                <a:latin typeface="Garamond" pitchFamily="18" charset="0"/>
                <a:ea typeface="Kozuka Gothic Pro M" pitchFamily="34" charset="-128"/>
              </a:rPr>
              <a:t>IIX. </a:t>
            </a:r>
            <a:r>
              <a:rPr lang="en-US" sz="3600" b="1" u="sng" dirty="0" smtClean="0">
                <a:latin typeface="Garamond" pitchFamily="18" charset="0"/>
                <a:ea typeface="Kozuka Gothic Pro M" pitchFamily="34" charset="-128"/>
              </a:rPr>
              <a:t>IPR Barriers:  Genuine Paper Chase Threats vs. Paper Tigers</a:t>
            </a:r>
          </a:p>
        </p:txBody>
      </p:sp>
      <p:sp>
        <p:nvSpPr>
          <p:cNvPr id="8195" name="Rectangle 3"/>
          <p:cNvSpPr>
            <a:spLocks noGrp="1" noChangeArrowheads="1"/>
          </p:cNvSpPr>
          <p:nvPr>
            <p:ph type="subTitle" idx="1"/>
          </p:nvPr>
        </p:nvSpPr>
        <p:spPr>
          <a:xfrm>
            <a:off x="838200" y="1752600"/>
            <a:ext cx="7391400" cy="4191000"/>
          </a:xfrm>
        </p:spPr>
        <p:txBody>
          <a:bodyPr/>
          <a:lstStyle/>
          <a:p>
            <a:pPr marL="609600" indent="-609600" eaLnBrk="1" hangingPunct="1">
              <a:lnSpc>
                <a:spcPct val="80000"/>
              </a:lnSpc>
            </a:pPr>
            <a:r>
              <a:rPr lang="en-US" sz="1600" i="1" dirty="0" smtClean="0"/>
              <a:t>Sorting out the legal concerns</a:t>
            </a:r>
          </a:p>
          <a:p>
            <a:pPr marL="609600" indent="-609600" eaLnBrk="1" hangingPunct="1">
              <a:lnSpc>
                <a:spcPct val="80000"/>
              </a:lnSpc>
            </a:pPr>
            <a:endParaRPr lang="en-US" sz="2000" dirty="0" smtClean="0"/>
          </a:p>
          <a:p>
            <a:pPr marL="609600" indent="-609600" algn="l">
              <a:lnSpc>
                <a:spcPct val="80000"/>
              </a:lnSpc>
              <a:buFont typeface="Arial" pitchFamily="34" charset="0"/>
              <a:buChar char="•"/>
            </a:pPr>
            <a:r>
              <a:rPr lang="en-US" sz="2200" dirty="0" smtClean="0"/>
              <a:t>Overt IPR concerns linger, per survey</a:t>
            </a:r>
          </a:p>
          <a:p>
            <a:pPr marL="609600" indent="-609600" algn="l">
              <a:lnSpc>
                <a:spcPct val="80000"/>
              </a:lnSpc>
              <a:buFont typeface="Arial" pitchFamily="34" charset="0"/>
              <a:buChar char="•"/>
            </a:pPr>
            <a:r>
              <a:rPr lang="en-US" sz="2200" dirty="0" smtClean="0"/>
              <a:t>But litigation vulnerability a fact of life, viz.</a:t>
            </a:r>
          </a:p>
          <a:p>
            <a:pPr marL="1066800" lvl="1" indent="-609600" algn="l">
              <a:lnSpc>
                <a:spcPct val="80000"/>
              </a:lnSpc>
              <a:buClr>
                <a:schemeClr val="accent3"/>
              </a:buClr>
              <a:buFont typeface="Arial" pitchFamily="34" charset="0"/>
              <a:buChar char="•"/>
            </a:pPr>
            <a:r>
              <a:rPr lang="en-US" sz="2000" dirty="0" smtClean="0"/>
              <a:t>GIF</a:t>
            </a:r>
          </a:p>
          <a:p>
            <a:pPr marL="1066800" lvl="1" indent="-609600" algn="l">
              <a:lnSpc>
                <a:spcPct val="80000"/>
              </a:lnSpc>
              <a:buClr>
                <a:schemeClr val="accent3"/>
              </a:buClr>
              <a:buFont typeface="Arial" pitchFamily="34" charset="0"/>
              <a:buChar char="•"/>
            </a:pPr>
            <a:r>
              <a:rPr lang="en-US" sz="2000" dirty="0" smtClean="0"/>
              <a:t>JPEG</a:t>
            </a:r>
            <a:br>
              <a:rPr lang="en-US" sz="2000" dirty="0" smtClean="0"/>
            </a:br>
            <a:endParaRPr lang="en-US" sz="2000" dirty="0" smtClean="0"/>
          </a:p>
          <a:p>
            <a:pPr marL="609600" indent="-609600" algn="l">
              <a:lnSpc>
                <a:spcPct val="80000"/>
              </a:lnSpc>
              <a:buFont typeface="Arial" pitchFamily="34" charset="0"/>
              <a:buChar char="•"/>
            </a:pPr>
            <a:r>
              <a:rPr lang="en-US" sz="2200" dirty="0" smtClean="0"/>
              <a:t>JPEG 2000 thwarts threat via:</a:t>
            </a:r>
          </a:p>
          <a:p>
            <a:pPr marL="1066800" lvl="1" indent="-609600" algn="l">
              <a:lnSpc>
                <a:spcPct val="80000"/>
              </a:lnSpc>
              <a:buClr>
                <a:schemeClr val="accent3"/>
              </a:buClr>
              <a:buFont typeface="Arial" pitchFamily="34" charset="0"/>
              <a:buChar char="•"/>
            </a:pPr>
            <a:r>
              <a:rPr lang="en-US" sz="2000" dirty="0" smtClean="0"/>
              <a:t>Case law precedent</a:t>
            </a:r>
          </a:p>
          <a:p>
            <a:pPr marL="1066800" lvl="1" indent="-609600" algn="l">
              <a:lnSpc>
                <a:spcPct val="80000"/>
              </a:lnSpc>
              <a:buClr>
                <a:schemeClr val="accent3"/>
              </a:buClr>
              <a:buFont typeface="Arial" pitchFamily="34" charset="0"/>
              <a:buChar char="•"/>
            </a:pPr>
            <a:r>
              <a:rPr lang="en-US" sz="2000" dirty="0" smtClean="0"/>
              <a:t>JPEG Committee vigilance</a:t>
            </a:r>
          </a:p>
          <a:p>
            <a:pPr marL="609600" indent="-609600" algn="l" eaLnBrk="1" hangingPunct="1">
              <a:lnSpc>
                <a:spcPct val="80000"/>
              </a:lnSpc>
            </a:pPr>
            <a:endParaRPr lang="en-US" sz="2200" dirty="0" smtClean="0"/>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IIX. </a:t>
            </a:r>
            <a:r>
              <a:rPr lang="en-US" sz="3600" b="1" u="sng" dirty="0" smtClean="0">
                <a:latin typeface="Garamond" pitchFamily="18" charset="0"/>
                <a:ea typeface="Kozuka Gothic Pro M" pitchFamily="34" charset="-128"/>
              </a:rPr>
              <a:t>Recommendations</a:t>
            </a:r>
          </a:p>
        </p:txBody>
      </p:sp>
      <p:sp>
        <p:nvSpPr>
          <p:cNvPr id="8195" name="Rectangle 3"/>
          <p:cNvSpPr>
            <a:spLocks noGrp="1" noChangeArrowheads="1"/>
          </p:cNvSpPr>
          <p:nvPr>
            <p:ph type="subTitle" idx="1"/>
          </p:nvPr>
        </p:nvSpPr>
        <p:spPr>
          <a:xfrm>
            <a:off x="838200" y="1219200"/>
            <a:ext cx="7391400" cy="4419600"/>
          </a:xfrm>
        </p:spPr>
        <p:txBody>
          <a:bodyPr/>
          <a:lstStyle/>
          <a:p>
            <a:pPr marL="609600" indent="-609600" eaLnBrk="1" hangingPunct="1">
              <a:lnSpc>
                <a:spcPct val="80000"/>
              </a:lnSpc>
            </a:pPr>
            <a:r>
              <a:rPr lang="en-US" sz="1600" i="1" dirty="0" smtClean="0"/>
              <a:t>Going forward</a:t>
            </a:r>
          </a:p>
          <a:p>
            <a:pPr marL="609600" indent="-609600" eaLnBrk="1" hangingPunct="1">
              <a:lnSpc>
                <a:spcPct val="80000"/>
              </a:lnSpc>
            </a:pPr>
            <a:endParaRPr lang="en-US" sz="2000" dirty="0" smtClean="0"/>
          </a:p>
          <a:p>
            <a:pPr marL="609600" indent="-609600" algn="l" eaLnBrk="1" hangingPunct="1">
              <a:lnSpc>
                <a:spcPct val="80000"/>
              </a:lnSpc>
              <a:buFont typeface="+mj-lt"/>
              <a:buAutoNum type="arabicPeriod"/>
            </a:pPr>
            <a:r>
              <a:rPr lang="en-US" sz="2200" dirty="0" smtClean="0"/>
              <a:t>Implementation Registry</a:t>
            </a:r>
          </a:p>
          <a:p>
            <a:pPr marL="609600" indent="-609600" algn="l" eaLnBrk="1" hangingPunct="1">
              <a:lnSpc>
                <a:spcPct val="80000"/>
              </a:lnSpc>
              <a:buFont typeface="+mj-lt"/>
              <a:buAutoNum type="arabicPeriod"/>
            </a:pPr>
            <a:r>
              <a:rPr lang="en-US" sz="2200" dirty="0" smtClean="0"/>
              <a:t>Profiles by format of original media (cf. NDNP)</a:t>
            </a:r>
          </a:p>
          <a:p>
            <a:pPr marL="1066800" lvl="1" indent="-609600" algn="l">
              <a:lnSpc>
                <a:spcPct val="80000"/>
              </a:lnSpc>
              <a:buClr>
                <a:schemeClr val="accent3"/>
              </a:buClr>
              <a:buFont typeface="+mj-lt"/>
              <a:buAutoNum type="alphaLcParenR"/>
            </a:pPr>
            <a:r>
              <a:rPr lang="en-US" sz="2000" dirty="0" smtClean="0"/>
              <a:t>Special Collections books:  lossless</a:t>
            </a:r>
          </a:p>
          <a:p>
            <a:pPr marL="1066800" lvl="1" indent="-609600" algn="l">
              <a:lnSpc>
                <a:spcPct val="80000"/>
              </a:lnSpc>
              <a:buClr>
                <a:schemeClr val="accent3"/>
              </a:buClr>
              <a:buFont typeface="+mj-lt"/>
              <a:buAutoNum type="alphaLcParenR"/>
            </a:pPr>
            <a:r>
              <a:rPr lang="en-US" sz="2000" dirty="0" smtClean="0"/>
              <a:t>General Collections books:  lossy</a:t>
            </a:r>
          </a:p>
          <a:p>
            <a:pPr marL="1066800" lvl="1" indent="-609600" algn="l">
              <a:lnSpc>
                <a:spcPct val="80000"/>
              </a:lnSpc>
              <a:buClr>
                <a:schemeClr val="accent3"/>
              </a:buClr>
              <a:buFont typeface="+mj-lt"/>
              <a:buAutoNum type="alphaLcParenR"/>
            </a:pPr>
            <a:r>
              <a:rPr lang="en-US" sz="2000" dirty="0" smtClean="0"/>
              <a:t>Photographs</a:t>
            </a:r>
          </a:p>
          <a:p>
            <a:pPr marL="1066800" lvl="1" indent="-609600" algn="l">
              <a:lnSpc>
                <a:spcPct val="80000"/>
              </a:lnSpc>
              <a:buClr>
                <a:schemeClr val="accent3"/>
              </a:buClr>
              <a:buFont typeface="+mj-lt"/>
              <a:buAutoNum type="alphaLcParenR"/>
            </a:pPr>
            <a:r>
              <a:rPr lang="en-US" sz="2000" dirty="0" smtClean="0"/>
              <a:t>Maps</a:t>
            </a:r>
          </a:p>
          <a:p>
            <a:pPr marL="1066800" lvl="1" indent="-609600" algn="l">
              <a:lnSpc>
                <a:spcPct val="80000"/>
              </a:lnSpc>
              <a:buClr>
                <a:schemeClr val="accent3"/>
              </a:buClr>
              <a:buFont typeface="+mj-lt"/>
              <a:buAutoNum type="alphaLcParenR"/>
            </a:pPr>
            <a:r>
              <a:rPr lang="en-US" sz="2000" dirty="0" smtClean="0"/>
              <a:t>Image files migrated from other raster formats</a:t>
            </a:r>
          </a:p>
          <a:p>
            <a:pPr marL="609600" indent="-609600" algn="l" eaLnBrk="1" hangingPunct="1">
              <a:lnSpc>
                <a:spcPct val="80000"/>
              </a:lnSpc>
              <a:buFont typeface="+mj-lt"/>
              <a:buAutoNum type="arabicPeriod"/>
            </a:pPr>
            <a:r>
              <a:rPr lang="en-US" sz="2200" dirty="0" smtClean="0"/>
              <a:t>Community standards body vetting and approval</a:t>
            </a:r>
          </a:p>
          <a:p>
            <a:pPr marL="609600" indent="-609600" algn="l" eaLnBrk="1" hangingPunct="1">
              <a:lnSpc>
                <a:spcPct val="80000"/>
              </a:lnSpc>
              <a:buFont typeface="+mj-lt"/>
              <a:buAutoNum type="arabicPeriod"/>
            </a:pPr>
            <a:r>
              <a:rPr lang="en-US" sz="2200" dirty="0" smtClean="0"/>
              <a:t>Community liaison to software community</a:t>
            </a:r>
          </a:p>
          <a:p>
            <a:pPr marL="609600" indent="-609600" algn="l" eaLnBrk="1" hangingPunct="1">
              <a:lnSpc>
                <a:spcPct val="80000"/>
              </a:lnSpc>
              <a:buFont typeface="+mj-lt"/>
              <a:buAutoNum type="arabicPeriod"/>
            </a:pPr>
            <a:r>
              <a:rPr lang="en-US" sz="2200" dirty="0" smtClean="0"/>
              <a:t>Advocate to ourselves in cultural heritage community</a:t>
            </a: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304800"/>
            <a:ext cx="7772400" cy="838200"/>
          </a:xfrm>
        </p:spPr>
        <p:txBody>
          <a:bodyPr/>
          <a:lstStyle/>
          <a:p>
            <a:pPr eaLnBrk="1" hangingPunct="1"/>
            <a:r>
              <a:rPr lang="en-US" sz="4000" b="1" u="sng" dirty="0" smtClean="0">
                <a:latin typeface="Garamond" pitchFamily="18" charset="0"/>
                <a:ea typeface="Kozuka Gothic Pro M" pitchFamily="34" charset="-128"/>
              </a:rPr>
              <a:t>Contact Information</a:t>
            </a:r>
          </a:p>
        </p:txBody>
      </p:sp>
      <p:sp>
        <p:nvSpPr>
          <p:cNvPr id="26627" name="Rectangle 3"/>
          <p:cNvSpPr>
            <a:spLocks noGrp="1" noChangeArrowheads="1"/>
          </p:cNvSpPr>
          <p:nvPr>
            <p:ph type="subTitle" idx="1"/>
          </p:nvPr>
        </p:nvSpPr>
        <p:spPr>
          <a:xfrm>
            <a:off x="838200" y="1447800"/>
            <a:ext cx="7391400" cy="4495800"/>
          </a:xfrm>
        </p:spPr>
        <p:txBody>
          <a:bodyPr>
            <a:normAutofit/>
          </a:bodyPr>
          <a:lstStyle/>
          <a:p>
            <a:pPr marL="609600" indent="-609600" eaLnBrk="1" hangingPunct="1"/>
            <a:r>
              <a:rPr lang="en-US" sz="2400" i="1" dirty="0" smtClean="0">
                <a:cs typeface="Times New Roman" pitchFamily="18" charset="0"/>
              </a:rPr>
              <a:t>David B. Lowe</a:t>
            </a:r>
          </a:p>
          <a:p>
            <a:pPr marL="609600" indent="-609600" eaLnBrk="1" hangingPunct="1"/>
            <a:r>
              <a:rPr lang="en-US" sz="2400" i="1" dirty="0" smtClean="0">
                <a:cs typeface="Times New Roman" pitchFamily="18" charset="0"/>
              </a:rPr>
              <a:t>Preservation Librarian</a:t>
            </a:r>
          </a:p>
          <a:p>
            <a:pPr marL="609600" indent="-609600" eaLnBrk="1" hangingPunct="1"/>
            <a:r>
              <a:rPr lang="en-US" sz="2400" i="1" dirty="0" smtClean="0">
                <a:cs typeface="Times New Roman" pitchFamily="18" charset="0"/>
                <a:hlinkClick r:id="rId3"/>
              </a:rPr>
              <a:t>david.lowe@uconn.edu</a:t>
            </a:r>
            <a:endParaRPr lang="en-US" sz="2400" i="1" dirty="0" smtClean="0">
              <a:cs typeface="Times New Roman" pitchFamily="18" charset="0"/>
            </a:endParaRPr>
          </a:p>
          <a:p>
            <a:pPr marL="609600" indent="-609600" eaLnBrk="1" hangingPunct="1"/>
            <a:endParaRPr lang="en-US" sz="2400" i="1" dirty="0" smtClean="0">
              <a:cs typeface="Times New Roman" pitchFamily="18" charset="0"/>
            </a:endParaRPr>
          </a:p>
          <a:p>
            <a:pPr marL="609600" indent="-609600" eaLnBrk="1" hangingPunct="1"/>
            <a:r>
              <a:rPr lang="en-US" sz="2400" i="1" dirty="0" smtClean="0">
                <a:cs typeface="Times New Roman" pitchFamily="18" charset="0"/>
              </a:rPr>
              <a:t>Michael J. Bennett</a:t>
            </a:r>
          </a:p>
          <a:p>
            <a:pPr marL="609600" indent="-609600" eaLnBrk="1" hangingPunct="1"/>
            <a:r>
              <a:rPr lang="en-US" sz="2400" i="1" dirty="0" smtClean="0">
                <a:cs typeface="Times New Roman" pitchFamily="18" charset="0"/>
              </a:rPr>
              <a:t>Digital Projects Librarian</a:t>
            </a:r>
          </a:p>
          <a:p>
            <a:pPr marL="609600" indent="-609600" eaLnBrk="1" hangingPunct="1"/>
            <a:r>
              <a:rPr lang="en-US" sz="2400" i="1" dirty="0" smtClean="0">
                <a:cs typeface="Times New Roman" pitchFamily="18" charset="0"/>
                <a:hlinkClick r:id="rId4"/>
              </a:rPr>
              <a:t>michael.bennett@uconn.edu</a:t>
            </a:r>
            <a:endParaRPr lang="en-US" sz="2400" i="1" dirty="0" smtClean="0">
              <a:cs typeface="Times New Roman" pitchFamily="18" charset="0"/>
            </a:endParaRPr>
          </a:p>
          <a:p>
            <a:pPr marL="609600" indent="-609600" eaLnBrk="1" hangingPunct="1"/>
            <a:endParaRPr lang="en-US" sz="2400" i="1" dirty="0" smtClean="0">
              <a:cs typeface="Times New Roman" pitchFamily="18" charset="0"/>
            </a:endParaRPr>
          </a:p>
          <a:p>
            <a:pPr marL="609600" indent="-609600" eaLnBrk="1" hangingPunct="1"/>
            <a:r>
              <a:rPr lang="en-US" sz="2400" i="1" dirty="0" smtClean="0">
                <a:cs typeface="Times New Roman" pitchFamily="18" charset="0"/>
              </a:rPr>
              <a:t>University of Connecticut Libraries</a:t>
            </a:r>
          </a:p>
          <a:p>
            <a:pPr marL="609600" indent="-609600" eaLnBrk="1" hangingPunct="1"/>
            <a:r>
              <a:rPr lang="en-US" sz="2400" i="1" dirty="0" smtClean="0">
                <a:cs typeface="Times New Roman" pitchFamily="18" charset="0"/>
              </a:rPr>
              <a:t>Storrs, CT</a:t>
            </a:r>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 </a:t>
            </a:r>
            <a:r>
              <a:rPr lang="en-US" sz="3600" b="1" u="sng" dirty="0" smtClean="0">
                <a:latin typeface="Garamond" pitchFamily="18" charset="0"/>
                <a:ea typeface="Kozuka Gothic Pro M" pitchFamily="34" charset="-128"/>
              </a:rPr>
              <a:t>Background</a:t>
            </a:r>
          </a:p>
        </p:txBody>
      </p:sp>
      <p:sp>
        <p:nvSpPr>
          <p:cNvPr id="3075" name="Rectangle 3"/>
          <p:cNvSpPr>
            <a:spLocks noGrp="1" noChangeArrowheads="1"/>
          </p:cNvSpPr>
          <p:nvPr>
            <p:ph type="subTitle" idx="1"/>
          </p:nvPr>
        </p:nvSpPr>
        <p:spPr>
          <a:xfrm>
            <a:off x="1066800" y="1524000"/>
            <a:ext cx="7162800" cy="4114800"/>
          </a:xfrm>
        </p:spPr>
        <p:txBody>
          <a:bodyPr/>
          <a:lstStyle/>
          <a:p>
            <a:pPr marL="609600" indent="-609600" algn="l" eaLnBrk="1" hangingPunct="1">
              <a:lnSpc>
                <a:spcPct val="80000"/>
              </a:lnSpc>
              <a:buFont typeface="Arial" pitchFamily="34" charset="0"/>
              <a:buChar char="•"/>
            </a:pPr>
            <a:r>
              <a:rPr lang="en-US" sz="2400" dirty="0" smtClean="0"/>
              <a:t>Survey goal: Status of JPEG 2000 implementation as a still image format among cultural heritage institutions involved in digitization.</a:t>
            </a:r>
          </a:p>
          <a:p>
            <a:pPr marL="609600" indent="-609600" algn="l" eaLnBrk="1" hangingPunct="1">
              <a:lnSpc>
                <a:spcPct val="80000"/>
              </a:lnSpc>
              <a:buFont typeface="Arial" pitchFamily="34" charset="0"/>
              <a:buChar char="•"/>
            </a:pPr>
            <a:endParaRPr lang="en-US" sz="2400" dirty="0" smtClean="0"/>
          </a:p>
          <a:p>
            <a:pPr marL="609600" indent="-609600" algn="l" eaLnBrk="1" hangingPunct="1">
              <a:lnSpc>
                <a:spcPct val="80000"/>
              </a:lnSpc>
              <a:buFont typeface="Arial" pitchFamily="34" charset="0"/>
              <a:buChar char="•"/>
            </a:pPr>
            <a:r>
              <a:rPr lang="en-US" sz="2400" dirty="0" smtClean="0"/>
              <a:t>Survey Timeframe: August 27, 2008 through October 31, 2008.*</a:t>
            </a:r>
          </a:p>
          <a:p>
            <a:pPr marL="609600" indent="-609600" algn="l" eaLnBrk="1" hangingPunct="1">
              <a:lnSpc>
                <a:spcPct val="80000"/>
              </a:lnSpc>
              <a:buFont typeface="Arial" pitchFamily="34" charset="0"/>
              <a:buChar char="•"/>
            </a:pPr>
            <a:endParaRPr lang="en-US" sz="2400" dirty="0" smtClean="0"/>
          </a:p>
          <a:p>
            <a:pPr marL="609600" indent="-609600" algn="l" eaLnBrk="1" hangingPunct="1">
              <a:lnSpc>
                <a:spcPct val="80000"/>
              </a:lnSpc>
              <a:buFont typeface="Arial" pitchFamily="34" charset="0"/>
              <a:buChar char="•"/>
            </a:pPr>
            <a:r>
              <a:rPr lang="en-US" sz="2400" dirty="0" smtClean="0"/>
              <a:t>Response: totaled 161, with the overwhelming majority coming from academic research libraries. </a:t>
            </a: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II. </a:t>
            </a:r>
            <a:r>
              <a:rPr lang="en-US" sz="3600" b="1" u="sng" dirty="0" smtClean="0">
                <a:latin typeface="Garamond" pitchFamily="18" charset="0"/>
                <a:ea typeface="Kozuka Gothic Pro M" pitchFamily="34" charset="-128"/>
              </a:rPr>
              <a:t>Migration Concerns</a:t>
            </a:r>
          </a:p>
        </p:txBody>
      </p:sp>
      <p:sp>
        <p:nvSpPr>
          <p:cNvPr id="4099" name="Rectangle 3"/>
          <p:cNvSpPr>
            <a:spLocks noGrp="1" noChangeArrowheads="1"/>
          </p:cNvSpPr>
          <p:nvPr>
            <p:ph type="subTitle" idx="1"/>
          </p:nvPr>
        </p:nvSpPr>
        <p:spPr>
          <a:xfrm>
            <a:off x="838200" y="1066800"/>
            <a:ext cx="7391400" cy="4724400"/>
          </a:xfrm>
        </p:spPr>
        <p:txBody>
          <a:bodyPr>
            <a:normAutofit lnSpcReduction="10000"/>
          </a:bodyPr>
          <a:lstStyle/>
          <a:p>
            <a:pPr marL="609600" indent="-609600" eaLnBrk="1" hangingPunct="1"/>
            <a:r>
              <a:rPr lang="en-US" sz="1600" i="1" dirty="0" smtClean="0">
                <a:cs typeface="Times New Roman" pitchFamily="18" charset="0"/>
              </a:rPr>
              <a:t>What about the codecs?</a:t>
            </a:r>
          </a:p>
          <a:p>
            <a:pPr marL="609600" indent="-609600" algn="l" eaLnBrk="1" hangingPunct="1">
              <a:buFont typeface="Arial" pitchFamily="34" charset="0"/>
              <a:buChar char="•"/>
            </a:pPr>
            <a:r>
              <a:rPr lang="en-US" sz="2400" dirty="0" smtClean="0">
                <a:cs typeface="Times New Roman" pitchFamily="18" charset="0"/>
              </a:rPr>
              <a:t>Perceived by respondents as being inconsistent among vendors.</a:t>
            </a:r>
          </a:p>
          <a:p>
            <a:pPr marL="609600" indent="-609600" algn="l" eaLnBrk="1" hangingPunct="1">
              <a:buFont typeface="Arial" pitchFamily="34" charset="0"/>
              <a:buChar char="•"/>
            </a:pPr>
            <a:r>
              <a:rPr lang="en-US" sz="2400" dirty="0" smtClean="0">
                <a:cs typeface="Times New Roman" pitchFamily="18" charset="0"/>
              </a:rPr>
              <a:t>Such inconsistency perceived as translating into possible migration issues.</a:t>
            </a:r>
          </a:p>
          <a:p>
            <a:pPr marL="609600" indent="-609600" algn="l" eaLnBrk="1" hangingPunct="1">
              <a:buFont typeface="Arial" pitchFamily="34" charset="0"/>
              <a:buChar char="•"/>
            </a:pPr>
            <a:r>
              <a:rPr lang="en-US" sz="2400" dirty="0" smtClean="0"/>
              <a:t>Might these concerns, however, be ameliorated to some extent when put into the larger context of the openness of the standard itself? </a:t>
            </a:r>
            <a:endParaRPr lang="en-US" sz="2400" dirty="0" smtClean="0">
              <a:cs typeface="Times New Roman" pitchFamily="18" charset="0"/>
            </a:endParaRPr>
          </a:p>
          <a:p>
            <a:pPr marL="609600" indent="-609600" algn="l">
              <a:buFont typeface="Arial" pitchFamily="34" charset="0"/>
              <a:buChar char="•"/>
            </a:pPr>
            <a:r>
              <a:rPr lang="en-US" sz="2400" dirty="0" smtClean="0"/>
              <a:t>In turn, might the decoding of valid JPEG 2000 files be viewed as remaining transparent regardless of the encoder used? i.e. developers should always be able to write decoders for </a:t>
            </a:r>
            <a:r>
              <a:rPr lang="en-US" sz="2400" dirty="0" smtClean="0"/>
              <a:t>JPEG 2000 </a:t>
            </a:r>
            <a:r>
              <a:rPr lang="en-US" sz="2400" dirty="0" smtClean="0"/>
              <a:t>no matter how the original files were encoded.</a:t>
            </a:r>
            <a:endParaRPr lang="en-US" sz="2400" dirty="0" smtClean="0">
              <a:cs typeface="Times New Roman" pitchFamily="18" charset="0"/>
            </a:endParaRPr>
          </a:p>
          <a:p>
            <a:pPr marL="609600" indent="-609600" algn="l" eaLnBrk="1" hangingPunct="1">
              <a:buFontTx/>
              <a:buAutoNum type="arabicPeriod"/>
            </a:pPr>
            <a:endParaRPr lang="en-US" sz="2000" i="1" dirty="0" smtClean="0">
              <a:cs typeface="Times New Roman" pitchFamily="18" charset="0"/>
            </a:endParaRPr>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II. </a:t>
            </a:r>
            <a:r>
              <a:rPr lang="en-US" sz="3600" b="1" u="sng" dirty="0" smtClean="0">
                <a:latin typeface="Garamond" pitchFamily="18" charset="0"/>
                <a:ea typeface="Kozuka Gothic Pro M" pitchFamily="34" charset="-128"/>
              </a:rPr>
              <a:t>Migration Concerns</a:t>
            </a:r>
          </a:p>
        </p:txBody>
      </p:sp>
      <p:sp>
        <p:nvSpPr>
          <p:cNvPr id="7171" name="Rectangle 3"/>
          <p:cNvSpPr>
            <a:spLocks noGrp="1" noChangeArrowheads="1"/>
          </p:cNvSpPr>
          <p:nvPr>
            <p:ph type="subTitle" idx="1"/>
          </p:nvPr>
        </p:nvSpPr>
        <p:spPr>
          <a:xfrm>
            <a:off x="838200" y="1219200"/>
            <a:ext cx="7391400" cy="4419600"/>
          </a:xfrm>
        </p:spPr>
        <p:txBody>
          <a:bodyPr>
            <a:normAutofit/>
          </a:bodyPr>
          <a:lstStyle/>
          <a:p>
            <a:pPr eaLnBrk="1" hangingPunct="1">
              <a:defRPr/>
            </a:pPr>
            <a:r>
              <a:rPr lang="en-US" sz="1600" i="1" dirty="0" smtClean="0"/>
              <a:t>Visually Lossless, Mathematically Lossless: a sample of opinion</a:t>
            </a:r>
            <a:endParaRPr lang="en-US" sz="1600" dirty="0" smtClean="0"/>
          </a:p>
          <a:p>
            <a:pPr marL="609600" indent="-609600" eaLnBrk="1" hangingPunct="1">
              <a:defRPr/>
            </a:pPr>
            <a:endParaRPr lang="en-US" sz="1800" i="1" dirty="0" smtClean="0">
              <a:cs typeface="Times New Roman" pitchFamily="18" charset="0"/>
            </a:endParaRPr>
          </a:p>
          <a:p>
            <a:pPr marL="609600" indent="-609600" algn="l" eaLnBrk="1" hangingPunct="1">
              <a:defRPr/>
            </a:pPr>
            <a:r>
              <a:rPr lang="en-US" sz="2000" dirty="0" smtClean="0"/>
              <a:t>“I have some concerns that once we start going down a slope of compromising images what the potential of it being accentuated after multiple migrations possibly with different lossy compression schemes. Considering the relative cost of space I don't think it is a worthwhile risk.”</a:t>
            </a:r>
          </a:p>
          <a:p>
            <a:pPr marL="609600" indent="-609600" algn="l" eaLnBrk="1" hangingPunct="1">
              <a:defRPr/>
            </a:pPr>
            <a:r>
              <a:rPr lang="en-US" sz="2000" dirty="0" smtClean="0"/>
              <a:t>“I have little concern over lossless compression other than prominence and easy migration.  It adds another level of encoding which could very well complicate future migrations (especially if one is missed) unless it is common and well documented.  Again the availability of good migration software is useful.”</a:t>
            </a:r>
          </a:p>
          <a:p>
            <a:pPr marL="609600" indent="-609600" algn="l" eaLnBrk="1" hangingPunct="1">
              <a:defRPr/>
            </a:pPr>
            <a:endParaRPr lang="en-US" sz="2000" dirty="0" smtClean="0"/>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II. </a:t>
            </a:r>
            <a:r>
              <a:rPr lang="en-US" sz="3600" b="1" u="sng" dirty="0" smtClean="0">
                <a:latin typeface="Garamond" pitchFamily="18" charset="0"/>
                <a:ea typeface="Kozuka Gothic Pro M" pitchFamily="34" charset="-128"/>
              </a:rPr>
              <a:t>Migration Concerns</a:t>
            </a:r>
          </a:p>
        </p:txBody>
      </p:sp>
      <p:sp>
        <p:nvSpPr>
          <p:cNvPr id="7171" name="Rectangle 3"/>
          <p:cNvSpPr>
            <a:spLocks noGrp="1" noChangeArrowheads="1"/>
          </p:cNvSpPr>
          <p:nvPr>
            <p:ph type="subTitle" idx="1"/>
          </p:nvPr>
        </p:nvSpPr>
        <p:spPr>
          <a:xfrm>
            <a:off x="838200" y="1219200"/>
            <a:ext cx="7391400" cy="4419600"/>
          </a:xfrm>
        </p:spPr>
        <p:txBody>
          <a:bodyPr/>
          <a:lstStyle/>
          <a:p>
            <a:pPr eaLnBrk="1" hangingPunct="1">
              <a:defRPr/>
            </a:pPr>
            <a:r>
              <a:rPr lang="en-US" sz="1600" i="1" dirty="0" smtClean="0"/>
              <a:t>Visually Lossless, Mathematically Lossless: a sample of opinion</a:t>
            </a:r>
            <a:endParaRPr lang="en-US" sz="1600" dirty="0" smtClean="0"/>
          </a:p>
          <a:p>
            <a:pPr marL="609600" indent="-609600" eaLnBrk="1" hangingPunct="1">
              <a:defRPr/>
            </a:pPr>
            <a:endParaRPr lang="en-US" sz="1800" i="1" dirty="0" smtClean="0">
              <a:cs typeface="Times New Roman" pitchFamily="18" charset="0"/>
            </a:endParaRPr>
          </a:p>
          <a:p>
            <a:pPr marL="609600" indent="-609600" algn="l" eaLnBrk="1" hangingPunct="1">
              <a:defRPr/>
            </a:pPr>
            <a:r>
              <a:rPr lang="en-US" sz="2000" i="1" dirty="0" smtClean="0"/>
              <a:t>Lastly, one respondent issued the sobering reminder that…</a:t>
            </a:r>
          </a:p>
          <a:p>
            <a:pPr marL="609600" indent="-609600" algn="l" eaLnBrk="1" hangingPunct="1">
              <a:defRPr/>
            </a:pPr>
            <a:endParaRPr lang="en-US" sz="2000" i="1" dirty="0" smtClean="0"/>
          </a:p>
          <a:p>
            <a:pPr marL="609600" indent="-609600" algn="l" eaLnBrk="1" hangingPunct="1">
              <a:defRPr/>
            </a:pPr>
            <a:r>
              <a:rPr lang="en-US" sz="2400" dirty="0" smtClean="0"/>
              <a:t>“One problem with the widespread acceptance of .jp2 is the fear of future migration.  However, I have heard that migration projects of tiff formats haven't gone smoothly either.”</a:t>
            </a:r>
          </a:p>
          <a:p>
            <a:pPr marL="609600" indent="-609600" algn="l" eaLnBrk="1" hangingPunct="1">
              <a:defRPr/>
            </a:pPr>
            <a:endParaRPr lang="en-US" sz="2000" i="1" dirty="0" smtClean="0"/>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III. </a:t>
            </a:r>
            <a:r>
              <a:rPr lang="en-US" sz="3600" b="1" u="sng" dirty="0" smtClean="0">
                <a:latin typeface="Garamond" pitchFamily="18" charset="0"/>
                <a:ea typeface="Kozuka Gothic Pro M" pitchFamily="34" charset="-128"/>
              </a:rPr>
              <a:t>Current Use Scenarios</a:t>
            </a:r>
          </a:p>
        </p:txBody>
      </p:sp>
      <p:sp>
        <p:nvSpPr>
          <p:cNvPr id="7171" name="Rectangle 3"/>
          <p:cNvSpPr>
            <a:spLocks noGrp="1" noChangeArrowheads="1"/>
          </p:cNvSpPr>
          <p:nvPr>
            <p:ph type="subTitle" idx="1"/>
          </p:nvPr>
        </p:nvSpPr>
        <p:spPr>
          <a:xfrm>
            <a:off x="838200" y="1219200"/>
            <a:ext cx="7391400" cy="4419600"/>
          </a:xfrm>
        </p:spPr>
        <p:txBody>
          <a:bodyPr/>
          <a:lstStyle/>
          <a:p>
            <a:pPr marL="609600" indent="-609600" eaLnBrk="1" hangingPunct="1">
              <a:lnSpc>
                <a:spcPct val="80000"/>
              </a:lnSpc>
            </a:pPr>
            <a:r>
              <a:rPr lang="en-US" sz="1600" i="1" dirty="0" smtClean="0">
                <a:cs typeface="Times New Roman" pitchFamily="18" charset="0"/>
              </a:rPr>
              <a:t>Points Toward Standards’ Advantages</a:t>
            </a:r>
          </a:p>
          <a:p>
            <a:pPr marL="609600" indent="-609600" algn="l" eaLnBrk="1" hangingPunct="1">
              <a:lnSpc>
                <a:spcPct val="80000"/>
              </a:lnSpc>
              <a:buFontTx/>
              <a:buChar char="-"/>
            </a:pPr>
            <a:endParaRPr lang="en-US" sz="2000" dirty="0" smtClean="0"/>
          </a:p>
          <a:p>
            <a:pPr marL="609600" indent="-609600" algn="l" eaLnBrk="1" hangingPunct="1">
              <a:lnSpc>
                <a:spcPct val="80000"/>
              </a:lnSpc>
              <a:buFontTx/>
              <a:buChar char="-"/>
            </a:pPr>
            <a:r>
              <a:rPr lang="en-US" sz="2400" dirty="0" smtClean="0"/>
              <a:t>JPEG 2000’s support of both true lossless and a wide array of visually lossless (lossy) compression enjoyed broad use at many of the responding institutions.</a:t>
            </a:r>
          </a:p>
          <a:p>
            <a:pPr marL="609600" indent="-609600" algn="l" eaLnBrk="1" hangingPunct="1">
              <a:lnSpc>
                <a:spcPct val="80000"/>
              </a:lnSpc>
            </a:pPr>
            <a:endParaRPr lang="en-US" sz="2400" dirty="0" smtClean="0"/>
          </a:p>
          <a:p>
            <a:pPr marL="609600" indent="-609600" algn="l" eaLnBrk="1" hangingPunct="1">
              <a:lnSpc>
                <a:spcPct val="80000"/>
              </a:lnSpc>
              <a:buFontTx/>
              <a:buChar char="-"/>
            </a:pPr>
            <a:r>
              <a:rPr lang="en-US" sz="2400" dirty="0" smtClean="0"/>
              <a:t>Scalable storage savings through the standard’s comparative file size economy to TIFF and JPEG 2000’s flexible individual file rendering on the web were focal reason for its favor.</a:t>
            </a:r>
          </a:p>
          <a:p>
            <a:pPr marL="609600" indent="-609600" algn="l" eaLnBrk="1" hangingPunct="1">
              <a:lnSpc>
                <a:spcPct val="80000"/>
              </a:lnSpc>
              <a:buFontTx/>
              <a:buChar char="-"/>
            </a:pPr>
            <a:endParaRPr lang="en-US" sz="2000" b="1" dirty="0" smtClean="0"/>
          </a:p>
          <a:p>
            <a:pPr marL="609600" indent="-609600" eaLnBrk="1" hangingPunct="1">
              <a:lnSpc>
                <a:spcPct val="80000"/>
              </a:lnSpc>
            </a:pPr>
            <a:r>
              <a:rPr lang="en-US" sz="2800" b="1" dirty="0" smtClean="0">
                <a:cs typeface="Times New Roman" pitchFamily="18" charset="0"/>
              </a:rPr>
              <a:t>Yet</a:t>
            </a:r>
            <a:r>
              <a:rPr lang="en-US" sz="2800" b="1" i="1" dirty="0" smtClean="0">
                <a:cs typeface="Times New Roman" pitchFamily="18" charset="0"/>
              </a:rPr>
              <a:t>…</a:t>
            </a:r>
          </a:p>
        </p:txBody>
      </p:sp>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IV. </a:t>
            </a:r>
            <a:r>
              <a:rPr lang="en-US" sz="3600" b="1" u="sng" dirty="0" smtClean="0">
                <a:latin typeface="Garamond" pitchFamily="18" charset="0"/>
                <a:ea typeface="Kozuka Gothic Pro M" pitchFamily="34" charset="-128"/>
              </a:rPr>
              <a:t>Misperceived Disadvantages </a:t>
            </a:r>
          </a:p>
        </p:txBody>
      </p:sp>
      <p:sp>
        <p:nvSpPr>
          <p:cNvPr id="8195" name="Rectangle 3"/>
          <p:cNvSpPr>
            <a:spLocks noGrp="1" noChangeArrowheads="1"/>
          </p:cNvSpPr>
          <p:nvPr>
            <p:ph type="subTitle" idx="1"/>
          </p:nvPr>
        </p:nvSpPr>
        <p:spPr>
          <a:xfrm>
            <a:off x="762000" y="1219200"/>
            <a:ext cx="7696200" cy="5486400"/>
          </a:xfrm>
        </p:spPr>
        <p:txBody>
          <a:bodyPr>
            <a:normAutofit/>
          </a:bodyPr>
          <a:lstStyle/>
          <a:p>
            <a:pPr marL="609600" indent="-609600" eaLnBrk="1" hangingPunct="1">
              <a:lnSpc>
                <a:spcPct val="80000"/>
              </a:lnSpc>
            </a:pPr>
            <a:r>
              <a:rPr lang="en-US" sz="1600" i="1" dirty="0" smtClean="0">
                <a:cs typeface="Times New Roman" pitchFamily="18" charset="0"/>
              </a:rPr>
              <a:t>Negatively </a:t>
            </a:r>
            <a:r>
              <a:rPr lang="en-US" sz="1600" i="1" dirty="0" smtClean="0"/>
              <a:t>Affect Adoption</a:t>
            </a:r>
            <a:endParaRPr lang="en-US" sz="1600" i="1" dirty="0" smtClean="0">
              <a:cs typeface="Times New Roman" pitchFamily="18" charset="0"/>
            </a:endParaRPr>
          </a:p>
          <a:p>
            <a:pPr marL="609600" indent="-609600" algn="l" eaLnBrk="1" hangingPunct="1">
              <a:lnSpc>
                <a:spcPct val="80000"/>
              </a:lnSpc>
              <a:buFontTx/>
              <a:buChar char="-"/>
            </a:pPr>
            <a:endParaRPr lang="en-US" sz="2000" dirty="0" smtClean="0"/>
          </a:p>
          <a:p>
            <a:pPr marL="609600" indent="-609600" algn="l" eaLnBrk="1" hangingPunct="1">
              <a:lnSpc>
                <a:spcPct val="80000"/>
              </a:lnSpc>
              <a:buFont typeface="Arial" pitchFamily="34" charset="0"/>
              <a:buChar char="•"/>
            </a:pPr>
            <a:r>
              <a:rPr lang="en-US" sz="2000" dirty="0" smtClean="0"/>
              <a:t>Lack of trust in JPEG 2000’s lossless compression as being truly lossless. </a:t>
            </a:r>
            <a:r>
              <a:rPr lang="en-US" sz="2000" i="1" dirty="0" smtClean="0"/>
              <a:t>(actually no bits are lost upon decompression, e.g. Rick </a:t>
            </a:r>
            <a:r>
              <a:rPr lang="en-US" sz="2000" i="1" dirty="0" err="1" smtClean="0"/>
              <a:t>Laxman</a:t>
            </a:r>
            <a:r>
              <a:rPr lang="en-US" sz="2000" i="1" dirty="0" smtClean="0"/>
              <a:t> tiff/jp2 validity checking results = zero errors)</a:t>
            </a:r>
            <a:endParaRPr lang="en-US" sz="2000" dirty="0" smtClean="0"/>
          </a:p>
          <a:p>
            <a:pPr marL="609600" indent="-609600" algn="l"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000" dirty="0" smtClean="0"/>
              <a:t>Such lossless compression does not confer significant file size savings in comparison to uncompressed TIFF. </a:t>
            </a:r>
            <a:r>
              <a:rPr lang="en-US" sz="2000" i="1" dirty="0" smtClean="0"/>
              <a:t>(actually lossless jp2 enjoys </a:t>
            </a:r>
            <a:r>
              <a:rPr lang="en-US" sz="2000" i="1" dirty="0" smtClean="0"/>
              <a:t>an </a:t>
            </a:r>
            <a:r>
              <a:rPr lang="en-US" sz="2000" i="1" dirty="0" err="1" smtClean="0"/>
              <a:t>ave</a:t>
            </a:r>
            <a:r>
              <a:rPr lang="en-US" sz="2000" i="1" dirty="0" smtClean="0"/>
              <a:t>. </a:t>
            </a:r>
            <a:r>
              <a:rPr lang="en-US" sz="2000" i="1" dirty="0" smtClean="0"/>
              <a:t>1:2 size savings vs. tiff)</a:t>
            </a:r>
            <a:endParaRPr lang="en-US" sz="2000" dirty="0" smtClean="0"/>
          </a:p>
          <a:p>
            <a:pPr marL="609600" indent="-609600" algn="l"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000" dirty="0" smtClean="0"/>
              <a:t>JPEG 2000 does not support higher bit depth images. </a:t>
            </a:r>
            <a:r>
              <a:rPr lang="en-US" sz="2000" i="1" dirty="0" smtClean="0"/>
              <a:t>(actually jp2 includes 48 bit support)</a:t>
            </a:r>
            <a:endParaRPr lang="en-US" sz="2000" dirty="0" smtClean="0"/>
          </a:p>
          <a:p>
            <a:pPr marL="609600" indent="-609600" algn="l"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000" dirty="0" smtClean="0"/>
              <a:t>JPEG 2000 and JPEG are two lossy-only standards.  </a:t>
            </a:r>
            <a:r>
              <a:rPr lang="en-US" sz="2000" i="1" dirty="0" smtClean="0"/>
              <a:t>(not true)</a:t>
            </a:r>
            <a:endParaRPr lang="en-US" sz="2000" dirty="0" smtClean="0"/>
          </a:p>
          <a:p>
            <a:pPr marL="609600" indent="-609600" algn="l" eaLnBrk="1" hangingPunct="1">
              <a:lnSpc>
                <a:spcPct val="80000"/>
              </a:lnSpc>
            </a:pPr>
            <a:endParaRPr lang="en-US" sz="2000" dirty="0" smtClean="0"/>
          </a:p>
          <a:p>
            <a:pPr marL="609600" indent="-609600" algn="l">
              <a:lnSpc>
                <a:spcPct val="80000"/>
              </a:lnSpc>
              <a:buFont typeface="Arial" pitchFamily="34" charset="0"/>
              <a:buChar char="•"/>
            </a:pPr>
            <a:r>
              <a:rPr lang="en-US" sz="2000" dirty="0" smtClean="0"/>
              <a:t>JPEG 2000 is proprietary and will always have both a lack of tools and/or only expensive tools available for its use.  </a:t>
            </a:r>
            <a:r>
              <a:rPr lang="en-US" sz="2000" i="1" dirty="0" smtClean="0"/>
              <a:t>(jp2 is an open standard with free tools currently available, e.g. IrFanView, </a:t>
            </a:r>
            <a:r>
              <a:rPr lang="en-US" sz="2000" i="1" dirty="0" err="1" smtClean="0"/>
              <a:t>djatoka</a:t>
            </a:r>
            <a:r>
              <a:rPr lang="en-US" sz="2000" i="1" dirty="0" smtClean="0"/>
              <a:t>*, other assorted free </a:t>
            </a:r>
            <a:r>
              <a:rPr lang="en-US" sz="2000" i="1" dirty="0" err="1" smtClean="0"/>
              <a:t>plugins</a:t>
            </a:r>
            <a:r>
              <a:rPr lang="en-US" sz="2000" i="1" dirty="0" smtClean="0"/>
              <a:t>.</a:t>
            </a:r>
            <a:endParaRPr lang="en-US" sz="2000" dirty="0" smtClean="0"/>
          </a:p>
        </p:txBody>
      </p:sp>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V. </a:t>
            </a:r>
            <a:r>
              <a:rPr lang="en-US" sz="3600" b="1" u="sng" dirty="0" smtClean="0">
                <a:latin typeface="Garamond" pitchFamily="18" charset="0"/>
                <a:ea typeface="Kozuka Gothic Pro M" pitchFamily="34" charset="-128"/>
              </a:rPr>
              <a:t>JPEG 2000 Compression Choices</a:t>
            </a:r>
          </a:p>
        </p:txBody>
      </p:sp>
      <p:sp>
        <p:nvSpPr>
          <p:cNvPr id="8195" name="Rectangle 3"/>
          <p:cNvSpPr>
            <a:spLocks noGrp="1" noChangeArrowheads="1"/>
          </p:cNvSpPr>
          <p:nvPr>
            <p:ph type="subTitle" idx="1"/>
          </p:nvPr>
        </p:nvSpPr>
        <p:spPr>
          <a:xfrm>
            <a:off x="838200" y="1219200"/>
            <a:ext cx="7391400" cy="4419600"/>
          </a:xfrm>
        </p:spPr>
        <p:txBody>
          <a:bodyPr/>
          <a:lstStyle/>
          <a:p>
            <a:pPr marL="609600" indent="-609600" eaLnBrk="1" hangingPunct="1">
              <a:lnSpc>
                <a:spcPct val="80000"/>
              </a:lnSpc>
            </a:pPr>
            <a:r>
              <a:rPr lang="en-US" sz="1600" i="1" dirty="0" smtClean="0"/>
              <a:t>In the Context of other Standards and Best Practices</a:t>
            </a:r>
          </a:p>
          <a:p>
            <a:pPr marL="609600" indent="-609600"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200" dirty="0" smtClean="0"/>
              <a:t>Losslessness:  From Theory to Practice, via Case Study</a:t>
            </a:r>
            <a:br>
              <a:rPr lang="en-US" sz="2200" dirty="0" smtClean="0"/>
            </a:br>
            <a:endParaRPr lang="en-US" sz="2200" dirty="0" smtClean="0"/>
          </a:p>
          <a:p>
            <a:pPr marL="1066800" lvl="1" indent="-609600" algn="l">
              <a:lnSpc>
                <a:spcPct val="80000"/>
              </a:lnSpc>
              <a:buClr>
                <a:schemeClr val="accent3"/>
              </a:buClr>
              <a:buFont typeface="Arial" pitchFamily="34" charset="0"/>
              <a:buChar char="•"/>
            </a:pPr>
            <a:r>
              <a:rPr lang="en-US" sz="2200" dirty="0" smtClean="0"/>
              <a:t>Book Mass Digitization Archival Benchmarks:</a:t>
            </a:r>
            <a:br>
              <a:rPr lang="en-US" sz="2200" dirty="0" smtClean="0"/>
            </a:br>
            <a:endParaRPr lang="en-US" sz="2200" dirty="0" smtClean="0"/>
          </a:p>
          <a:p>
            <a:pPr marL="1524000" lvl="2" indent="-609600" algn="l">
              <a:lnSpc>
                <a:spcPct val="80000"/>
              </a:lnSpc>
              <a:buClr>
                <a:schemeClr val="accent3"/>
              </a:buClr>
              <a:buFont typeface="Arial" pitchFamily="34" charset="0"/>
              <a:buChar char="•"/>
            </a:pPr>
            <a:r>
              <a:rPr lang="en-US" sz="2200" dirty="0" smtClean="0"/>
              <a:t>DLF:  TIFF lossless </a:t>
            </a:r>
            <a:r>
              <a:rPr lang="en-US" sz="2200" i="1" u="sng" dirty="0" smtClean="0"/>
              <a:t>bitonal</a:t>
            </a:r>
            <a:br>
              <a:rPr lang="en-US" sz="2200" i="1" u="sng" dirty="0" smtClean="0"/>
            </a:br>
            <a:endParaRPr lang="en-US" sz="2200" i="1" u="sng" dirty="0" smtClean="0"/>
          </a:p>
          <a:p>
            <a:pPr marL="1524000" lvl="2" indent="-38100" algn="l">
              <a:lnSpc>
                <a:spcPct val="80000"/>
              </a:lnSpc>
            </a:pPr>
            <a:r>
              <a:rPr lang="en-US" sz="2200" i="1" dirty="0" smtClean="0"/>
              <a:t>vs.</a:t>
            </a:r>
            <a:r>
              <a:rPr lang="en-US" sz="2200" dirty="0" smtClean="0"/>
              <a:t/>
            </a:r>
            <a:br>
              <a:rPr lang="en-US" sz="2200" dirty="0" smtClean="0"/>
            </a:br>
            <a:endParaRPr lang="en-US" sz="2200" dirty="0" smtClean="0"/>
          </a:p>
          <a:p>
            <a:pPr marL="1524000" lvl="2" indent="-609600" algn="l">
              <a:lnSpc>
                <a:spcPct val="80000"/>
              </a:lnSpc>
              <a:buClr>
                <a:schemeClr val="accent3"/>
              </a:buClr>
              <a:buFont typeface="Arial" pitchFamily="34" charset="0"/>
              <a:buChar char="•"/>
            </a:pPr>
            <a:r>
              <a:rPr lang="en-US" sz="2200" dirty="0" smtClean="0"/>
              <a:t>IA:  JPEG 2000 </a:t>
            </a:r>
            <a:r>
              <a:rPr lang="en-US" sz="2200" i="1" u="sng" dirty="0" smtClean="0"/>
              <a:t>visually lossless </a:t>
            </a:r>
            <a:r>
              <a:rPr lang="en-US" sz="2200" dirty="0" smtClean="0"/>
              <a:t>color</a:t>
            </a:r>
            <a:br>
              <a:rPr lang="en-US" sz="2200" dirty="0" smtClean="0"/>
            </a:br>
            <a:endParaRPr lang="en-US" sz="2200" dirty="0" smtClean="0"/>
          </a:p>
          <a:p>
            <a:pPr marL="609600" indent="-609600" algn="l">
              <a:lnSpc>
                <a:spcPct val="80000"/>
              </a:lnSpc>
              <a:buFont typeface="Arial" pitchFamily="34" charset="0"/>
              <a:buChar char="•"/>
            </a:pPr>
            <a:r>
              <a:rPr lang="en-US" sz="2400" i="1" dirty="0" smtClean="0"/>
              <a:t>Need a range of benchmarks by converted media format</a:t>
            </a:r>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304800"/>
            <a:ext cx="7772400" cy="838200"/>
          </a:xfrm>
        </p:spPr>
        <p:txBody>
          <a:bodyPr/>
          <a:lstStyle/>
          <a:p>
            <a:pPr eaLnBrk="1" hangingPunct="1"/>
            <a:r>
              <a:rPr lang="en-US" sz="3600" b="1" dirty="0" smtClean="0">
                <a:latin typeface="Garamond" pitchFamily="18" charset="0"/>
                <a:ea typeface="Kozuka Gothic Pro M" pitchFamily="34" charset="-128"/>
              </a:rPr>
              <a:t>V. </a:t>
            </a:r>
            <a:r>
              <a:rPr lang="en-US" sz="3600" b="1" u="sng" dirty="0" smtClean="0">
                <a:latin typeface="Garamond" pitchFamily="18" charset="0"/>
                <a:ea typeface="Kozuka Gothic Pro M" pitchFamily="34" charset="-128"/>
              </a:rPr>
              <a:t>JPEG 2000 Compression Choices</a:t>
            </a:r>
          </a:p>
        </p:txBody>
      </p:sp>
      <p:sp>
        <p:nvSpPr>
          <p:cNvPr id="8195" name="Rectangle 3"/>
          <p:cNvSpPr>
            <a:spLocks noGrp="1" noChangeArrowheads="1"/>
          </p:cNvSpPr>
          <p:nvPr>
            <p:ph type="subTitle" idx="1"/>
          </p:nvPr>
        </p:nvSpPr>
        <p:spPr>
          <a:xfrm>
            <a:off x="838200" y="1219200"/>
            <a:ext cx="7391400" cy="4419600"/>
          </a:xfrm>
        </p:spPr>
        <p:txBody>
          <a:bodyPr>
            <a:normAutofit lnSpcReduction="10000"/>
          </a:bodyPr>
          <a:lstStyle/>
          <a:p>
            <a:pPr marL="609600" indent="-609600" eaLnBrk="1" hangingPunct="1">
              <a:lnSpc>
                <a:spcPct val="80000"/>
              </a:lnSpc>
            </a:pPr>
            <a:r>
              <a:rPr lang="en-US" sz="1600" i="1" dirty="0" smtClean="0"/>
              <a:t>In the Context of other Standards and Best Practices</a:t>
            </a:r>
          </a:p>
          <a:p>
            <a:pPr marL="609600" indent="-609600" eaLnBrk="1" hangingPunct="1">
              <a:lnSpc>
                <a:spcPct val="80000"/>
              </a:lnSpc>
            </a:pPr>
            <a:endParaRPr lang="en-US" sz="2000" dirty="0" smtClean="0"/>
          </a:p>
          <a:p>
            <a:pPr marL="609600" indent="-609600" algn="l" eaLnBrk="1" hangingPunct="1">
              <a:lnSpc>
                <a:spcPct val="80000"/>
              </a:lnSpc>
              <a:buFont typeface="Arial" pitchFamily="34" charset="0"/>
              <a:buChar char="•"/>
            </a:pPr>
            <a:r>
              <a:rPr lang="en-US" sz="2200" dirty="0" smtClean="0"/>
              <a:t>Survey irony:</a:t>
            </a:r>
          </a:p>
          <a:p>
            <a:pPr marL="1066800" lvl="1" indent="-609600" algn="l">
              <a:lnSpc>
                <a:spcPct val="80000"/>
              </a:lnSpc>
              <a:buClr>
                <a:schemeClr val="accent3"/>
              </a:buClr>
              <a:buFont typeface="Arial" pitchFamily="34" charset="0"/>
              <a:buChar char="•"/>
            </a:pPr>
            <a:r>
              <a:rPr lang="en-US" sz="2000" dirty="0" smtClean="0"/>
              <a:t>Among current implementers, JPEG 2000 for </a:t>
            </a:r>
          </a:p>
          <a:p>
            <a:pPr marL="1524000" lvl="2" indent="-609600" algn="l">
              <a:lnSpc>
                <a:spcPct val="80000"/>
              </a:lnSpc>
              <a:buClr>
                <a:schemeClr val="accent3"/>
              </a:buClr>
              <a:buFont typeface="Arial" pitchFamily="34" charset="0"/>
              <a:buChar char="•"/>
            </a:pPr>
            <a:r>
              <a:rPr lang="en-US" sz="1700" dirty="0" smtClean="0"/>
              <a:t>access, not</a:t>
            </a:r>
          </a:p>
          <a:p>
            <a:pPr marL="1524000" lvl="2" indent="-609600" algn="l">
              <a:lnSpc>
                <a:spcPct val="80000"/>
              </a:lnSpc>
              <a:buClr>
                <a:schemeClr val="accent3"/>
              </a:buClr>
              <a:buFont typeface="Arial" pitchFamily="34" charset="0"/>
              <a:buChar char="•"/>
            </a:pPr>
            <a:r>
              <a:rPr lang="en-US" sz="1700" dirty="0" smtClean="0"/>
              <a:t>archiving</a:t>
            </a:r>
            <a:br>
              <a:rPr lang="en-US" sz="1700" dirty="0" smtClean="0"/>
            </a:br>
            <a:endParaRPr lang="en-US" sz="1700" dirty="0" smtClean="0"/>
          </a:p>
          <a:p>
            <a:pPr marL="609600" indent="-609600" algn="l">
              <a:lnSpc>
                <a:spcPct val="80000"/>
              </a:lnSpc>
              <a:buFont typeface="Arial" pitchFamily="34" charset="0"/>
              <a:buChar char="•"/>
            </a:pPr>
            <a:r>
              <a:rPr lang="en-US" sz="2200" dirty="0" smtClean="0"/>
              <a:t>ct. JPEG 2000 goal:  Scalability</a:t>
            </a:r>
            <a:br>
              <a:rPr lang="en-US" sz="2200" dirty="0" smtClean="0"/>
            </a:br>
            <a:endParaRPr lang="en-US" sz="2200" dirty="0" smtClean="0"/>
          </a:p>
          <a:p>
            <a:pPr marL="1066800" lvl="1" indent="-609600" algn="l">
              <a:lnSpc>
                <a:spcPct val="80000"/>
              </a:lnSpc>
              <a:buFont typeface="Arial" pitchFamily="34" charset="0"/>
              <a:buChar char="•"/>
            </a:pPr>
            <a:r>
              <a:rPr lang="en-US" sz="2000" dirty="0" smtClean="0"/>
              <a:t>Preserve  1 file:  </a:t>
            </a:r>
          </a:p>
          <a:p>
            <a:pPr marL="1524000" lvl="2" indent="-609600" algn="l">
              <a:lnSpc>
                <a:spcPct val="80000"/>
              </a:lnSpc>
              <a:buFont typeface="Arial" pitchFamily="34" charset="0"/>
              <a:buChar char="•"/>
            </a:pPr>
            <a:r>
              <a:rPr lang="en-US" sz="1700" dirty="0" smtClean="0"/>
              <a:t>SIP=&gt;AIP=&gt;DIP</a:t>
            </a:r>
            <a:br>
              <a:rPr lang="en-US" sz="1700" dirty="0" smtClean="0"/>
            </a:br>
            <a:r>
              <a:rPr lang="en-US" sz="1700" dirty="0" smtClean="0"/>
              <a:t/>
            </a:r>
            <a:br>
              <a:rPr lang="en-US" sz="1700" dirty="0" smtClean="0"/>
            </a:br>
            <a:r>
              <a:rPr lang="en-US" sz="1700" dirty="0" smtClean="0"/>
              <a:t/>
            </a:r>
            <a:br>
              <a:rPr lang="en-US" sz="1700" dirty="0" smtClean="0"/>
            </a:br>
            <a:endParaRPr lang="en-US" sz="1700" dirty="0" smtClean="0"/>
          </a:p>
          <a:p>
            <a:pPr marL="609600" indent="-609600" algn="l">
              <a:lnSpc>
                <a:spcPct val="80000"/>
              </a:lnSpc>
              <a:buFont typeface="Arial" pitchFamily="34" charset="0"/>
              <a:buChar char="•"/>
            </a:pPr>
            <a:r>
              <a:rPr lang="en-US" sz="2200" i="1" dirty="0" smtClean="0"/>
              <a:t>Irony a function of lack of browser and other software support</a:t>
            </a:r>
            <a:r>
              <a:rPr lang="en-US" sz="2200" dirty="0" smtClean="0"/>
              <a:t/>
            </a:r>
            <a:br>
              <a:rPr lang="en-US" sz="2200" dirty="0" smtClean="0"/>
            </a:br>
            <a:r>
              <a:rPr lang="en-US" sz="2200" dirty="0" smtClean="0"/>
              <a:t/>
            </a:r>
            <a:br>
              <a:rPr lang="en-US" sz="2200" dirty="0" smtClean="0"/>
            </a:br>
            <a:endParaRPr lang="en-US" sz="2200" dirty="0" smtClean="0"/>
          </a:p>
        </p:txBody>
      </p:sp>
    </p:spTree>
  </p:cSld>
  <p:clrMapOvr>
    <a:masterClrMapping/>
  </p:clrMapOvr>
  <p:transition spd="slow">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1490</TotalTime>
  <Words>1037</Words>
  <Application>Microsoft PowerPoint</Application>
  <PresentationFormat>On-screen Show (4:3)</PresentationFormat>
  <Paragraphs>129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A Status Report on JPEG 2000 Implementation for Still Images: The UConn Survey</vt:lpstr>
      <vt:lpstr>I. Background</vt:lpstr>
      <vt:lpstr>II. Migration Concerns</vt:lpstr>
      <vt:lpstr>II. Migration Concerns</vt:lpstr>
      <vt:lpstr>II. Migration Concerns</vt:lpstr>
      <vt:lpstr>III. Current Use Scenarios</vt:lpstr>
      <vt:lpstr>IV. Misperceived Disadvantages </vt:lpstr>
      <vt:lpstr>V. JPEG 2000 Compression Choices</vt:lpstr>
      <vt:lpstr>V. JPEG 2000 Compression Choices</vt:lpstr>
      <vt:lpstr>VI. Current Tools</vt:lpstr>
      <vt:lpstr>IIX. IPR Barriers:  Genuine Paper Chase Threats vs. Paper Tigers</vt:lpstr>
      <vt:lpstr>IIX. Recommendations</vt:lpstr>
      <vt:lpstr>Contact Information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Bennett</dc:creator>
  <cp:lastModifiedBy>Michael Bennett</cp:lastModifiedBy>
  <cp:revision>92</cp:revision>
  <dcterms:created xsi:type="dcterms:W3CDTF">2007-12-09T18:19:20Z</dcterms:created>
  <dcterms:modified xsi:type="dcterms:W3CDTF">2009-05-07T11:10:12Z</dcterms:modified>
</cp:coreProperties>
</file>