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7" r:id="rId1"/>
  </p:sldMasterIdLst>
  <p:notesMasterIdLst>
    <p:notesMasterId r:id="rId23"/>
  </p:notesMasterIdLst>
  <p:handoutMasterIdLst>
    <p:handoutMasterId r:id="rId24"/>
  </p:handoutMasterIdLst>
  <p:sldIdLst>
    <p:sldId id="256" r:id="rId2"/>
    <p:sldId id="257" r:id="rId3"/>
    <p:sldId id="297" r:id="rId4"/>
    <p:sldId id="280" r:id="rId5"/>
    <p:sldId id="279" r:id="rId6"/>
    <p:sldId id="294" r:id="rId7"/>
    <p:sldId id="278" r:id="rId8"/>
    <p:sldId id="289" r:id="rId9"/>
    <p:sldId id="282" r:id="rId10"/>
    <p:sldId id="283" r:id="rId11"/>
    <p:sldId id="284" r:id="rId12"/>
    <p:sldId id="285" r:id="rId13"/>
    <p:sldId id="286" r:id="rId14"/>
    <p:sldId id="287" r:id="rId15"/>
    <p:sldId id="288" r:id="rId16"/>
    <p:sldId id="290" r:id="rId17"/>
    <p:sldId id="293" r:id="rId18"/>
    <p:sldId id="296" r:id="rId19"/>
    <p:sldId id="298" r:id="rId20"/>
    <p:sldId id="291" r:id="rId21"/>
    <p:sldId id="292" r:id="rId22"/>
  </p:sldIdLst>
  <p:sldSz cx="9144000" cy="6858000" type="screen4x3"/>
  <p:notesSz cx="6858000" cy="92964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29" autoAdjust="0"/>
    <p:restoredTop sz="94706" autoAdjust="0"/>
  </p:normalViewPr>
  <p:slideViewPr>
    <p:cSldViewPr>
      <p:cViewPr varScale="1">
        <p:scale>
          <a:sx n="107" d="100"/>
          <a:sy n="107" d="100"/>
        </p:scale>
        <p:origin x="-1110" y="-96"/>
      </p:cViewPr>
      <p:guideLst>
        <p:guide orient="horz" pos="2160"/>
        <p:guide pos="2880"/>
      </p:guideLst>
    </p:cSldViewPr>
  </p:slideViewPr>
  <p:outlineViewPr>
    <p:cViewPr>
      <p:scale>
        <a:sx n="33" d="100"/>
        <a:sy n="33" d="100"/>
      </p:scale>
      <p:origin x="0" y="2178"/>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fld id="{3E4464BB-A3B9-425D-AE58-F0A8695FBCC6}" type="datetimeFigureOut">
              <a:rPr lang="en-US" smtClean="0"/>
              <a:pPr/>
              <a:t>10/27/2011</a:t>
            </a:fld>
            <a:endParaRPr lang="en-US" dirty="0"/>
          </a:p>
        </p:txBody>
      </p:sp>
      <p:sp>
        <p:nvSpPr>
          <p:cNvPr id="4" name="Footer Placeholder 3"/>
          <p:cNvSpPr>
            <a:spLocks noGrp="1"/>
          </p:cNvSpPr>
          <p:nvPr>
            <p:ph type="ftr" sz="quarter" idx="2"/>
          </p:nvPr>
        </p:nvSpPr>
        <p:spPr>
          <a:xfrm>
            <a:off x="0" y="8829675"/>
            <a:ext cx="2971800" cy="465138"/>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829675"/>
            <a:ext cx="2971800" cy="465138"/>
          </a:xfrm>
          <a:prstGeom prst="rect">
            <a:avLst/>
          </a:prstGeom>
        </p:spPr>
        <p:txBody>
          <a:bodyPr vert="horz" lIns="91440" tIns="45720" rIns="91440" bIns="45720" rtlCol="0" anchor="b"/>
          <a:lstStyle>
            <a:lvl1pPr algn="r">
              <a:defRPr sz="1200"/>
            </a:lvl1pPr>
          </a:lstStyle>
          <a:p>
            <a:fld id="{0BA56D40-0BA2-45C4-A7AD-8ED4ECDDFC73}" type="slidenum">
              <a:rPr lang="en-US" smtClean="0"/>
              <a:pPr/>
              <a:t>‹#›</a:t>
            </a:fld>
            <a:endParaRPr lang="en-US" dirty="0"/>
          </a:p>
        </p:txBody>
      </p:sp>
    </p:spTree>
    <p:extLst>
      <p:ext uri="{BB962C8B-B14F-4D97-AF65-F5344CB8AC3E}">
        <p14:creationId xmlns:p14="http://schemas.microsoft.com/office/powerpoint/2010/main" xmlns="" val="24963729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971800" cy="4648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atin typeface="Arial" charset="0"/>
              </a:defRPr>
            </a:lvl1pPr>
          </a:lstStyle>
          <a:p>
            <a:pPr>
              <a:defRPr/>
            </a:pPr>
            <a:endParaRPr lang="en-US" dirty="0"/>
          </a:p>
        </p:txBody>
      </p:sp>
      <p:sp>
        <p:nvSpPr>
          <p:cNvPr id="14339" name="Rectangle 3"/>
          <p:cNvSpPr>
            <a:spLocks noGrp="1" noChangeArrowheads="1"/>
          </p:cNvSpPr>
          <p:nvPr>
            <p:ph type="dt" idx="1"/>
          </p:nvPr>
        </p:nvSpPr>
        <p:spPr bwMode="auto">
          <a:xfrm>
            <a:off x="3884613" y="0"/>
            <a:ext cx="2971800" cy="4648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atin typeface="Arial" charset="0"/>
              </a:defRPr>
            </a:lvl1pPr>
          </a:lstStyle>
          <a:p>
            <a:pPr>
              <a:defRPr/>
            </a:pPr>
            <a:endParaRPr lang="en-US" dirty="0"/>
          </a:p>
        </p:txBody>
      </p:sp>
      <p:sp>
        <p:nvSpPr>
          <p:cNvPr id="27652" name="Rectangle 4"/>
          <p:cNvSpPr>
            <a:spLocks noGrp="1" noRot="1" noChangeAspect="1" noChangeArrowheads="1" noTextEdit="1"/>
          </p:cNvSpPr>
          <p:nvPr>
            <p:ph type="sldImg" idx="2"/>
          </p:nvPr>
        </p:nvSpPr>
        <p:spPr bwMode="auto">
          <a:xfrm>
            <a:off x="1104900" y="696913"/>
            <a:ext cx="4648200" cy="3486150"/>
          </a:xfrm>
          <a:prstGeom prst="rect">
            <a:avLst/>
          </a:prstGeom>
          <a:noFill/>
          <a:ln w="9525">
            <a:solidFill>
              <a:srgbClr val="000000"/>
            </a:solidFill>
            <a:miter lim="800000"/>
            <a:headEnd/>
            <a:tailEnd/>
          </a:ln>
        </p:spPr>
      </p:sp>
      <p:sp>
        <p:nvSpPr>
          <p:cNvPr id="14341" name="Rectangle 5"/>
          <p:cNvSpPr>
            <a:spLocks noGrp="1" noChangeArrowheads="1"/>
          </p:cNvSpPr>
          <p:nvPr>
            <p:ph type="body" sz="quarter" idx="3"/>
          </p:nvPr>
        </p:nvSpPr>
        <p:spPr bwMode="auto">
          <a:xfrm>
            <a:off x="685800" y="4415790"/>
            <a:ext cx="5486400" cy="418338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4342" name="Rectangle 6"/>
          <p:cNvSpPr>
            <a:spLocks noGrp="1" noChangeArrowheads="1"/>
          </p:cNvSpPr>
          <p:nvPr>
            <p:ph type="ftr" sz="quarter" idx="4"/>
          </p:nvPr>
        </p:nvSpPr>
        <p:spPr bwMode="auto">
          <a:xfrm>
            <a:off x="0" y="8829967"/>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atin typeface="Arial" charset="0"/>
              </a:defRPr>
            </a:lvl1pPr>
          </a:lstStyle>
          <a:p>
            <a:pPr>
              <a:defRPr/>
            </a:pPr>
            <a:endParaRPr lang="en-US" dirty="0"/>
          </a:p>
        </p:txBody>
      </p:sp>
      <p:sp>
        <p:nvSpPr>
          <p:cNvPr id="14343" name="Rectangle 7"/>
          <p:cNvSpPr>
            <a:spLocks noGrp="1" noChangeArrowheads="1"/>
          </p:cNvSpPr>
          <p:nvPr>
            <p:ph type="sldNum" sz="quarter" idx="5"/>
          </p:nvPr>
        </p:nvSpPr>
        <p:spPr bwMode="auto">
          <a:xfrm>
            <a:off x="3884613" y="8829967"/>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atin typeface="Arial" charset="0"/>
              </a:defRPr>
            </a:lvl1pPr>
          </a:lstStyle>
          <a:p>
            <a:pPr>
              <a:defRPr/>
            </a:pPr>
            <a:fld id="{7AB975E3-19D7-45BE-8441-866594E2A439}" type="slidenum">
              <a:rPr lang="en-US"/>
              <a:pPr>
                <a:defRPr/>
              </a:pPr>
              <a:t>‹#›</a:t>
            </a:fld>
            <a:endParaRPr lang="en-US" dirty="0"/>
          </a:p>
        </p:txBody>
      </p:sp>
    </p:spTree>
    <p:extLst>
      <p:ext uri="{BB962C8B-B14F-4D97-AF65-F5344CB8AC3E}">
        <p14:creationId xmlns:p14="http://schemas.microsoft.com/office/powerpoint/2010/main" xmlns="" val="160975401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CD22BB0C-0C6F-4C7E-9409-8B715F564C5E}" type="slidenum">
              <a:rPr lang="en-US"/>
              <a:pPr/>
              <a:t>7</a:t>
            </a:fld>
            <a:endParaRPr lang="en-US" dirty="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CD22BB0C-0C6F-4C7E-9409-8B715F564C5E}" type="slidenum">
              <a:rPr lang="en-US"/>
              <a:pPr/>
              <a:t>16</a:t>
            </a:fld>
            <a:endParaRPr lang="en-US" dirty="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CD22BB0C-0C6F-4C7E-9409-8B715F564C5E}" type="slidenum">
              <a:rPr lang="en-US"/>
              <a:pPr/>
              <a:t>17</a:t>
            </a:fld>
            <a:endParaRPr lang="en-US" dirty="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CD22BB0C-0C6F-4C7E-9409-8B715F564C5E}" type="slidenum">
              <a:rPr lang="en-US"/>
              <a:pPr/>
              <a:t>18</a:t>
            </a:fld>
            <a:endParaRPr lang="en-US" dirty="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CD22BB0C-0C6F-4C7E-9409-8B715F564C5E}" type="slidenum">
              <a:rPr lang="en-US"/>
              <a:pPr/>
              <a:t>19</a:t>
            </a:fld>
            <a:endParaRPr lang="en-US" dirty="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CD22BB0C-0C6F-4C7E-9409-8B715F564C5E}" type="slidenum">
              <a:rPr lang="en-US"/>
              <a:pPr/>
              <a:t>20</a:t>
            </a:fld>
            <a:endParaRPr lang="en-US" dirty="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CD22BB0C-0C6F-4C7E-9409-8B715F564C5E}" type="slidenum">
              <a:rPr lang="en-US"/>
              <a:pPr/>
              <a:t>21</a:t>
            </a:fld>
            <a:endParaRPr lang="en-US" dirty="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CD22BB0C-0C6F-4C7E-9409-8B715F564C5E}" type="slidenum">
              <a:rPr lang="en-US"/>
              <a:pPr/>
              <a:t>8</a:t>
            </a:fld>
            <a:endParaRPr lang="en-US" dirty="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CD22BB0C-0C6F-4C7E-9409-8B715F564C5E}" type="slidenum">
              <a:rPr lang="en-US"/>
              <a:pPr/>
              <a:t>9</a:t>
            </a:fld>
            <a:endParaRPr lang="en-US" dirty="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CD22BB0C-0C6F-4C7E-9409-8B715F564C5E}" type="slidenum">
              <a:rPr lang="en-US"/>
              <a:pPr/>
              <a:t>10</a:t>
            </a:fld>
            <a:endParaRPr lang="en-US" dirty="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CD22BB0C-0C6F-4C7E-9409-8B715F564C5E}" type="slidenum">
              <a:rPr lang="en-US"/>
              <a:pPr/>
              <a:t>11</a:t>
            </a:fld>
            <a:endParaRPr lang="en-US" dirty="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CD22BB0C-0C6F-4C7E-9409-8B715F564C5E}" type="slidenum">
              <a:rPr lang="en-US"/>
              <a:pPr/>
              <a:t>12</a:t>
            </a:fld>
            <a:endParaRPr lang="en-US" dirty="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CD22BB0C-0C6F-4C7E-9409-8B715F564C5E}" type="slidenum">
              <a:rPr lang="en-US"/>
              <a:pPr/>
              <a:t>13</a:t>
            </a:fld>
            <a:endParaRPr lang="en-US" dirty="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CD22BB0C-0C6F-4C7E-9409-8B715F564C5E}" type="slidenum">
              <a:rPr lang="en-US"/>
              <a:pPr/>
              <a:t>14</a:t>
            </a:fld>
            <a:endParaRPr lang="en-US" dirty="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CD22BB0C-0C6F-4C7E-9409-8B715F564C5E}" type="slidenum">
              <a:rPr lang="en-US"/>
              <a:pPr/>
              <a:t>15</a:t>
            </a:fld>
            <a:endParaRPr lang="en-US" dirty="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6" name="Rectangle 20"/>
          <p:cNvSpPr>
            <a:spLocks noGrp="1"/>
          </p:cNvSpPr>
          <p:nvPr>
            <p:ph type="ctrTitle"/>
          </p:nvPr>
        </p:nvSpPr>
        <p:spPr>
          <a:xfrm>
            <a:off x="685800" y="990601"/>
            <a:ext cx="7772400" cy="2609850"/>
          </a:xfrm>
        </p:spPr>
        <p:txBody>
          <a:bodyPr anchor="b" anchorCtr="0">
            <a:noAutofit/>
            <a:scene3d>
              <a:camera prst="orthographicFront"/>
              <a:lightRig rig="soft" dir="t">
                <a:rot lat="0" lon="0" rev="2100000"/>
              </a:lightRig>
            </a:scene3d>
            <a:sp3d prstMaterial="matte">
              <a:bevelT w="38100" h="38100"/>
              <a:contourClr>
                <a:srgbClr val="FFFFFF"/>
              </a:contourClr>
            </a:sp3d>
          </a:bodyPr>
          <a:lstStyle>
            <a:lvl1pPr algn="ctr">
              <a:defRPr lang="en-US" sz="5800" dirty="0" smtClean="0">
                <a:ln w="9525">
                  <a:noFill/>
                </a:ln>
                <a:effectLst>
                  <a:outerShdw blurRad="50800" dist="38100" dir="8220000" algn="tl" rotWithShape="0">
                    <a:srgbClr val="000000">
                      <a:alpha val="40000"/>
                    </a:srgbClr>
                  </a:outerShdw>
                </a:effectLst>
              </a:defRPr>
            </a:lvl1pPr>
          </a:lstStyle>
          <a:p>
            <a:r>
              <a:rPr lang="en-US" smtClean="0"/>
              <a:t>Click to edit Master title style</a:t>
            </a:r>
            <a:endParaRPr lang="en-US" dirty="0"/>
          </a:p>
        </p:txBody>
      </p:sp>
      <p:sp>
        <p:nvSpPr>
          <p:cNvPr id="24" name="Rectangle 26"/>
          <p:cNvSpPr>
            <a:spLocks noGrp="1"/>
          </p:cNvSpPr>
          <p:nvPr>
            <p:ph type="subTitle" idx="1"/>
          </p:nvPr>
        </p:nvSpPr>
        <p:spPr>
          <a:xfrm>
            <a:off x="1371600" y="3657600"/>
            <a:ext cx="6400800" cy="1967089"/>
          </a:xfrm>
        </p:spPr>
        <p:txBody>
          <a:bodyPr>
            <a:normAutofit/>
          </a:bodyPr>
          <a:lstStyle>
            <a:lvl1pPr marL="0" indent="0" algn="ctr">
              <a:buNone/>
              <a:defRPr lang="en-US" sz="3000" b="0">
                <a:solidFill>
                  <a:schemeClr val="tx2"/>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dirty="0"/>
          </a:p>
        </p:txBody>
      </p:sp>
      <p:sp>
        <p:nvSpPr>
          <p:cNvPr id="18" name="Rectangle 6"/>
          <p:cNvSpPr>
            <a:spLocks noGrp="1"/>
          </p:cNvSpPr>
          <p:nvPr>
            <p:ph type="dt" sz="half" idx="10"/>
          </p:nvPr>
        </p:nvSpPr>
        <p:spPr/>
        <p:txBody>
          <a:bodyPr/>
          <a:lstStyle>
            <a:lvl1pPr>
              <a:defRPr lang="en-US" smtClean="0"/>
            </a:lvl1pPr>
          </a:lstStyle>
          <a:p>
            <a:fld id="{47C9B81F-C347-4BEF-BFDF-29C42F48304A}" type="datetimeFigureOut">
              <a:rPr lang="en-US" smtClean="0"/>
              <a:pPr/>
              <a:t>10/27/2011</a:t>
            </a:fld>
            <a:endParaRPr lang="en-US" dirty="0">
              <a:solidFill>
                <a:schemeClr val="tx2">
                  <a:shade val="90000"/>
                </a:schemeClr>
              </a:solidFill>
            </a:endParaRPr>
          </a:p>
        </p:txBody>
      </p:sp>
      <p:sp>
        <p:nvSpPr>
          <p:cNvPr id="9" name="Rectangle 14"/>
          <p:cNvSpPr>
            <a:spLocks noGrp="1"/>
          </p:cNvSpPr>
          <p:nvPr>
            <p:ph type="sldNum" sz="quarter" idx="11"/>
          </p:nvPr>
        </p:nvSpPr>
        <p:spPr/>
        <p:txBody>
          <a:bodyPr/>
          <a:lstStyle>
            <a:lvl1pPr>
              <a:defRPr lang="en-US" smtClean="0"/>
            </a:lvl1pPr>
          </a:lstStyle>
          <a:p>
            <a:fld id="{042AED99-7FB4-404E-8A97-64753DCE42EC}" type="slidenum">
              <a:rPr kumimoji="0" lang="en-US" smtClean="0"/>
              <a:pPr/>
              <a:t>‹#›</a:t>
            </a:fld>
            <a:endParaRPr kumimoji="0" lang="en-US" dirty="0">
              <a:solidFill>
                <a:schemeClr val="tx2">
                  <a:shade val="90000"/>
                </a:schemeClr>
              </a:solidFill>
            </a:endParaRPr>
          </a:p>
        </p:txBody>
      </p:sp>
      <p:sp>
        <p:nvSpPr>
          <p:cNvPr id="25" name="Rectangle 27"/>
          <p:cNvSpPr>
            <a:spLocks noGrp="1"/>
          </p:cNvSpPr>
          <p:nvPr>
            <p:ph type="ftr" sz="quarter" idx="12"/>
          </p:nvPr>
        </p:nvSpPr>
        <p:spPr/>
        <p:txBody>
          <a:bodyPr/>
          <a:lstStyle>
            <a:lvl1pPr>
              <a:defRPr lang="en-US" smtClean="0"/>
            </a:lvl1pPr>
          </a:lstStyle>
          <a:p>
            <a:r>
              <a:rPr lang="en-US" dirty="0" smtClean="0"/>
              <a:t>University of Connecticut Libraries</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7C9B81F-C347-4BEF-BFDF-29C42F48304A}" type="datetimeFigureOut">
              <a:rPr lang="en-US" smtClean="0"/>
              <a:pPr/>
              <a:t>10/27/2011</a:t>
            </a:fld>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fld id="{042AED99-7FB4-404E-8A97-64753DCE42EC}" type="slidenum">
              <a:rPr kumimoji="0" lang="en-US" smtClean="0"/>
              <a:pPr/>
              <a:t>‹#›</a:t>
            </a:fld>
            <a:endParaRPr kumimoji="0"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7C9B81F-C347-4BEF-BFDF-29C42F48304A}" type="datetimeFigureOut">
              <a:rPr lang="en-US" smtClean="0"/>
              <a:pPr/>
              <a:t>10/27/2011</a:t>
            </a:fld>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fld id="{042AED99-7FB4-404E-8A97-64753DCE42EC}" type="slidenum">
              <a:rPr kumimoji="0" lang="en-US" smtClean="0"/>
              <a:pPr/>
              <a:t>‹#›</a:t>
            </a:fld>
            <a:endParaRPr kumimoji="0"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Slide">
    <p:bg>
      <p:bgRef idx="1002">
        <a:schemeClr val="bg2"/>
      </p:bgRef>
    </p:bg>
    <p:spTree>
      <p:nvGrpSpPr>
        <p:cNvPr id="1" name=""/>
        <p:cNvGrpSpPr/>
        <p:nvPr/>
      </p:nvGrpSpPr>
      <p:grpSpPr>
        <a:xfrm>
          <a:off x="0" y="0"/>
          <a:ext cx="0" cy="0"/>
          <a:chOff x="0" y="0"/>
          <a:chExt cx="0" cy="0"/>
        </a:xfrm>
      </p:grpSpPr>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6" name="Footer Placeholder 15"/>
          <p:cNvSpPr>
            <a:spLocks noGrp="1"/>
          </p:cNvSpPr>
          <p:nvPr>
            <p:ph type="ftr" sz="quarter" idx="12"/>
          </p:nvPr>
        </p:nvSpPr>
        <p:spPr>
          <a:xfrm>
            <a:off x="1828800" y="6356350"/>
            <a:ext cx="3352800" cy="365125"/>
          </a:xfrm>
        </p:spPr>
        <p:txBody>
          <a:bodyPr/>
          <a:lstStyle/>
          <a:p>
            <a:r>
              <a:rPr lang="en-US" dirty="0" smtClean="0"/>
              <a:t>University of Connecticut Libraries, Storrs, CT</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p>
            <a:r>
              <a:rPr lang="en-US" smtClean="0"/>
              <a:t>Click to edit Master title style</a:t>
            </a:r>
            <a:endParaRPr lang="en-US"/>
          </a:p>
        </p:txBody>
      </p:sp>
      <p:sp>
        <p:nvSpPr>
          <p:cNvPr id="3" name="Rectangle 3"/>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p:cNvSpPr>
          <p:nvPr>
            <p:ph type="dt" sz="half" idx="10"/>
          </p:nvPr>
        </p:nvSpPr>
        <p:spPr/>
        <p:txBody>
          <a:bodyPr/>
          <a:lstStyle/>
          <a:p>
            <a:fld id="{47C9B81F-C347-4BEF-BFDF-29C42F48304A}" type="datetimeFigureOut">
              <a:rPr lang="en-US" smtClean="0"/>
              <a:pPr/>
              <a:t>10/27/2011</a:t>
            </a:fld>
            <a:endParaRPr lang="en-US" dirty="0"/>
          </a:p>
        </p:txBody>
      </p:sp>
      <p:sp>
        <p:nvSpPr>
          <p:cNvPr id="5" name="Rectangle 5"/>
          <p:cNvSpPr>
            <a:spLocks noGrp="1"/>
          </p:cNvSpPr>
          <p:nvPr>
            <p:ph type="ftr" sz="quarter" idx="11"/>
          </p:nvPr>
        </p:nvSpPr>
        <p:spPr/>
        <p:txBody>
          <a:bodyPr/>
          <a:lstStyle/>
          <a:p>
            <a:endParaRPr kumimoji="0" lang="en-US" dirty="0"/>
          </a:p>
        </p:txBody>
      </p:sp>
      <p:sp>
        <p:nvSpPr>
          <p:cNvPr id="6" name="Rectangle 6"/>
          <p:cNvSpPr>
            <a:spLocks noGrp="1"/>
          </p:cNvSpPr>
          <p:nvPr>
            <p:ph type="sldNum" sz="quarter" idx="12"/>
          </p:nvPr>
        </p:nvSpPr>
        <p:spPr/>
        <p:txBody>
          <a:bodyPr/>
          <a:lstStyle/>
          <a:p>
            <a:fld id="{042AED99-7FB4-404E-8A97-64753DCE42EC}" type="slidenum">
              <a:rPr kumimoji="0" lang="en-US" smtClean="0"/>
              <a:pPr/>
              <a:t>‹#›</a:t>
            </a:fld>
            <a:endParaRPr kumimoji="0"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Rectangle 2"/>
          <p:cNvSpPr>
            <a:spLocks noGrp="1"/>
          </p:cNvSpPr>
          <p:nvPr>
            <p:ph type="title"/>
          </p:nvPr>
        </p:nvSpPr>
        <p:spPr>
          <a:xfrm>
            <a:off x="722313" y="2685391"/>
            <a:ext cx="7772400" cy="3112843"/>
          </a:xfrm>
        </p:spPr>
        <p:txBody>
          <a:bodyPr anchor="t">
            <a:normAutofit/>
          </a:bodyPr>
          <a:lstStyle>
            <a:lvl1pPr algn="ctr">
              <a:buNone/>
              <a:defRPr lang="en-US" sz="6000" b="1" dirty="0">
                <a:solidFill>
                  <a:schemeClr val="tx2">
                    <a:shade val="85000"/>
                    <a:satMod val="150000"/>
                  </a:schemeClr>
                </a:solidFill>
              </a:defRPr>
            </a:lvl1pPr>
          </a:lstStyle>
          <a:p>
            <a:r>
              <a:rPr lang="en-US" smtClean="0"/>
              <a:t>Click to edit Master title style</a:t>
            </a:r>
            <a:endParaRPr lang="en-US" dirty="0"/>
          </a:p>
        </p:txBody>
      </p:sp>
      <p:sp>
        <p:nvSpPr>
          <p:cNvPr id="3" name="Rectangle 3"/>
          <p:cNvSpPr>
            <a:spLocks noGrp="1"/>
          </p:cNvSpPr>
          <p:nvPr>
            <p:ph type="body" idx="1"/>
          </p:nvPr>
        </p:nvSpPr>
        <p:spPr>
          <a:xfrm>
            <a:off x="722313" y="1128932"/>
            <a:ext cx="7772400" cy="1509712"/>
          </a:xfrm>
        </p:spPr>
        <p:txBody>
          <a:bodyPr anchor="b">
            <a:normAutofit/>
          </a:bodyPr>
          <a:lstStyle>
            <a:lvl1pPr algn="ctr">
              <a:buNone/>
              <a:defRPr lang="en-US" sz="2400" b="0" smtClean="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Rectangle 4"/>
          <p:cNvSpPr>
            <a:spLocks noGrp="1"/>
          </p:cNvSpPr>
          <p:nvPr>
            <p:ph type="dt" sz="half" idx="10"/>
          </p:nvPr>
        </p:nvSpPr>
        <p:spPr/>
        <p:txBody>
          <a:bodyPr/>
          <a:lstStyle/>
          <a:p>
            <a:fld id="{47C9B81F-C347-4BEF-BFDF-29C42F48304A}" type="datetimeFigureOut">
              <a:rPr lang="en-US" smtClean="0"/>
              <a:pPr/>
              <a:t>10/27/2011</a:t>
            </a:fld>
            <a:endParaRPr lang="en-US" dirty="0"/>
          </a:p>
        </p:txBody>
      </p:sp>
      <p:sp>
        <p:nvSpPr>
          <p:cNvPr id="5" name="Rectangle 5"/>
          <p:cNvSpPr>
            <a:spLocks noGrp="1"/>
          </p:cNvSpPr>
          <p:nvPr>
            <p:ph type="ftr" sz="quarter" idx="11"/>
          </p:nvPr>
        </p:nvSpPr>
        <p:spPr/>
        <p:txBody>
          <a:bodyPr/>
          <a:lstStyle/>
          <a:p>
            <a:endParaRPr kumimoji="0" lang="en-US" dirty="0"/>
          </a:p>
        </p:txBody>
      </p:sp>
      <p:sp>
        <p:nvSpPr>
          <p:cNvPr id="6" name="Rectangle 6"/>
          <p:cNvSpPr>
            <a:spLocks noGrp="1"/>
          </p:cNvSpPr>
          <p:nvPr>
            <p:ph type="sldNum" sz="quarter" idx="12"/>
          </p:nvPr>
        </p:nvSpPr>
        <p:spPr/>
        <p:txBody>
          <a:bodyPr/>
          <a:lstStyle/>
          <a:p>
            <a:fld id="{042AED99-7FB4-404E-8A97-64753DCE42EC}" type="slidenum">
              <a:rPr kumimoji="0" lang="en-US" smtClean="0"/>
              <a:pPr/>
              <a:t>‹#›</a:t>
            </a:fld>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smtClean="0"/>
              <a:t>Click to edit Master title style</a:t>
            </a:r>
            <a:endParaRPr lang="en-US"/>
          </a:p>
        </p:txBody>
      </p:sp>
      <p:sp>
        <p:nvSpPr>
          <p:cNvPr id="3" name="Rectangle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p:cNvSpPr>
          <p:nvPr>
            <p:ph type="dt" sz="half" idx="10"/>
          </p:nvPr>
        </p:nvSpPr>
        <p:spPr/>
        <p:txBody>
          <a:bodyPr/>
          <a:lstStyle/>
          <a:p>
            <a:fld id="{47C9B81F-C347-4BEF-BFDF-29C42F48304A}" type="datetimeFigureOut">
              <a:rPr lang="en-US" smtClean="0"/>
              <a:pPr/>
              <a:t>10/27/2011</a:t>
            </a:fld>
            <a:endParaRPr lang="en-US" dirty="0"/>
          </a:p>
        </p:txBody>
      </p:sp>
      <p:sp>
        <p:nvSpPr>
          <p:cNvPr id="6" name="Rectangle 5"/>
          <p:cNvSpPr>
            <a:spLocks noGrp="1"/>
          </p:cNvSpPr>
          <p:nvPr>
            <p:ph type="ftr" sz="quarter" idx="11"/>
          </p:nvPr>
        </p:nvSpPr>
        <p:spPr/>
        <p:txBody>
          <a:bodyPr/>
          <a:lstStyle/>
          <a:p>
            <a:endParaRPr kumimoji="0" lang="en-US" dirty="0"/>
          </a:p>
        </p:txBody>
      </p:sp>
      <p:sp>
        <p:nvSpPr>
          <p:cNvPr id="7" name="Rectangle 6"/>
          <p:cNvSpPr>
            <a:spLocks noGrp="1"/>
          </p:cNvSpPr>
          <p:nvPr>
            <p:ph type="sldNum" sz="quarter" idx="12"/>
          </p:nvPr>
        </p:nvSpPr>
        <p:spPr/>
        <p:txBody>
          <a:bodyPr/>
          <a:lstStyle/>
          <a:p>
            <a:fld id="{042AED99-7FB4-404E-8A97-64753DCE42EC}" type="slidenum">
              <a:rPr kumimoji="0" lang="en-US" smtClean="0"/>
              <a:pPr/>
              <a:t>‹#›</a:t>
            </a:fld>
            <a:endParaRPr kumimoji="0"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lvl1pPr algn="l">
              <a:defRPr/>
            </a:lvl1pPr>
          </a:lstStyle>
          <a:p>
            <a:r>
              <a:rPr lang="en-US" smtClean="0"/>
              <a:t>Click to edit Master title style</a:t>
            </a:r>
            <a:endParaRPr lang="en-US"/>
          </a:p>
        </p:txBody>
      </p:sp>
      <p:sp>
        <p:nvSpPr>
          <p:cNvPr id="3" name="Rectangle 2"/>
          <p:cNvSpPr>
            <a:spLocks noGrp="1"/>
          </p:cNvSpPr>
          <p:nvPr>
            <p:ph type="body" idx="1"/>
          </p:nvPr>
        </p:nvSpPr>
        <p:spPr>
          <a:xfrm>
            <a:off x="457200" y="1535113"/>
            <a:ext cx="4040188" cy="639762"/>
          </a:xfrm>
        </p:spPr>
        <p:txBody>
          <a:bodyPr anchor="b">
            <a:noAutofit/>
          </a:bodyPr>
          <a:lstStyle>
            <a:lvl1pPr marL="0" indent="0" algn="l">
              <a:buNone/>
              <a:defRPr sz="2200" b="1"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Rectangle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p:cNvSpPr>
          <p:nvPr>
            <p:ph type="body" sz="quarter" idx="3"/>
          </p:nvPr>
        </p:nvSpPr>
        <p:spPr>
          <a:xfrm>
            <a:off x="4645025" y="1535113"/>
            <a:ext cx="4041775" cy="639762"/>
          </a:xfrm>
        </p:spPr>
        <p:txBody>
          <a:bodyPr anchor="b">
            <a:noAutofit/>
          </a:bodyPr>
          <a:lstStyle>
            <a:lvl1pPr marL="0" indent="0" algn="l">
              <a:buNone/>
              <a:defRPr sz="2200" b="1"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Rectangle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p:cNvSpPr>
          <p:nvPr>
            <p:ph type="dt" sz="half" idx="10"/>
          </p:nvPr>
        </p:nvSpPr>
        <p:spPr/>
        <p:txBody>
          <a:bodyPr/>
          <a:lstStyle/>
          <a:p>
            <a:fld id="{47C9B81F-C347-4BEF-BFDF-29C42F48304A}" type="datetimeFigureOut">
              <a:rPr lang="en-US" smtClean="0"/>
              <a:pPr/>
              <a:t>10/27/2011</a:t>
            </a:fld>
            <a:endParaRPr lang="en-US" dirty="0"/>
          </a:p>
        </p:txBody>
      </p:sp>
      <p:sp>
        <p:nvSpPr>
          <p:cNvPr id="8" name="Rectangle 7"/>
          <p:cNvSpPr>
            <a:spLocks noGrp="1"/>
          </p:cNvSpPr>
          <p:nvPr>
            <p:ph type="ftr" sz="quarter" idx="11"/>
          </p:nvPr>
        </p:nvSpPr>
        <p:spPr/>
        <p:txBody>
          <a:bodyPr/>
          <a:lstStyle/>
          <a:p>
            <a:endParaRPr kumimoji="0" lang="en-US" dirty="0"/>
          </a:p>
        </p:txBody>
      </p:sp>
      <p:sp>
        <p:nvSpPr>
          <p:cNvPr id="9" name="Rectangle 8"/>
          <p:cNvSpPr>
            <a:spLocks noGrp="1"/>
          </p:cNvSpPr>
          <p:nvPr>
            <p:ph type="sldNum" sz="quarter" idx="12"/>
          </p:nvPr>
        </p:nvSpPr>
        <p:spPr/>
        <p:txBody>
          <a:bodyPr/>
          <a:lstStyle/>
          <a:p>
            <a:fld id="{042AED99-7FB4-404E-8A97-64753DCE42EC}" type="slidenum">
              <a:rPr kumimoji="0" lang="en-US" smtClean="0"/>
              <a:pPr/>
              <a:t>‹#›</a:t>
            </a:fld>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lvl1pPr>
              <a:defRPr lang="en-US"/>
            </a:lvl1pPr>
          </a:lstStyle>
          <a:p>
            <a:r>
              <a:rPr lang="en-US" smtClean="0"/>
              <a:t>Click to edit Master title style</a:t>
            </a:r>
            <a:endParaRPr lang="en-US"/>
          </a:p>
        </p:txBody>
      </p:sp>
      <p:sp>
        <p:nvSpPr>
          <p:cNvPr id="3" name="Rectangle 3"/>
          <p:cNvSpPr>
            <a:spLocks noGrp="1"/>
          </p:cNvSpPr>
          <p:nvPr>
            <p:ph type="dt" sz="half" idx="10"/>
          </p:nvPr>
        </p:nvSpPr>
        <p:spPr/>
        <p:txBody>
          <a:bodyPr/>
          <a:lstStyle/>
          <a:p>
            <a:fld id="{47C9B81F-C347-4BEF-BFDF-29C42F48304A}" type="datetimeFigureOut">
              <a:rPr lang="en-US" smtClean="0"/>
              <a:pPr/>
              <a:t>10/27/2011</a:t>
            </a:fld>
            <a:endParaRPr lang="en-US" dirty="0"/>
          </a:p>
        </p:txBody>
      </p:sp>
      <p:sp>
        <p:nvSpPr>
          <p:cNvPr id="4" name="Rectangle 4"/>
          <p:cNvSpPr>
            <a:spLocks noGrp="1"/>
          </p:cNvSpPr>
          <p:nvPr>
            <p:ph type="ftr" sz="quarter" idx="11"/>
          </p:nvPr>
        </p:nvSpPr>
        <p:spPr/>
        <p:txBody>
          <a:bodyPr/>
          <a:lstStyle/>
          <a:p>
            <a:endParaRPr kumimoji="0" lang="en-US" dirty="0"/>
          </a:p>
        </p:txBody>
      </p:sp>
      <p:sp>
        <p:nvSpPr>
          <p:cNvPr id="5" name="Rectangle 5"/>
          <p:cNvSpPr>
            <a:spLocks noGrp="1"/>
          </p:cNvSpPr>
          <p:nvPr>
            <p:ph type="sldNum" sz="quarter" idx="12"/>
          </p:nvPr>
        </p:nvSpPr>
        <p:spPr/>
        <p:txBody>
          <a:bodyPr/>
          <a:lstStyle/>
          <a:p>
            <a:fld id="{042AED99-7FB4-404E-8A97-64753DCE42EC}" type="slidenum">
              <a:rPr kumimoji="0" lang="en-US" smtClean="0"/>
              <a:pPr/>
              <a:t>‹#›</a:t>
            </a:fld>
            <a:endParaRPr kumimoji="0"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p:cNvSpPr>
          <p:nvPr>
            <p:ph type="dt" sz="half" idx="10"/>
          </p:nvPr>
        </p:nvSpPr>
        <p:spPr/>
        <p:txBody>
          <a:bodyPr/>
          <a:lstStyle/>
          <a:p>
            <a:fld id="{47C9B81F-C347-4BEF-BFDF-29C42F48304A}" type="datetimeFigureOut">
              <a:rPr lang="en-US" smtClean="0"/>
              <a:pPr/>
              <a:t>10/27/2011</a:t>
            </a:fld>
            <a:endParaRPr lang="en-US" dirty="0"/>
          </a:p>
        </p:txBody>
      </p:sp>
      <p:sp>
        <p:nvSpPr>
          <p:cNvPr id="3" name="Rectangle 3"/>
          <p:cNvSpPr>
            <a:spLocks noGrp="1"/>
          </p:cNvSpPr>
          <p:nvPr>
            <p:ph type="ftr" sz="quarter" idx="11"/>
          </p:nvPr>
        </p:nvSpPr>
        <p:spPr/>
        <p:txBody>
          <a:bodyPr/>
          <a:lstStyle/>
          <a:p>
            <a:endParaRPr kumimoji="0" lang="en-US" dirty="0"/>
          </a:p>
        </p:txBody>
      </p:sp>
      <p:sp>
        <p:nvSpPr>
          <p:cNvPr id="4" name="Rectangle 4"/>
          <p:cNvSpPr>
            <a:spLocks noGrp="1"/>
          </p:cNvSpPr>
          <p:nvPr>
            <p:ph type="sldNum" sz="quarter" idx="12"/>
          </p:nvPr>
        </p:nvSpPr>
        <p:spPr/>
        <p:txBody>
          <a:bodyPr/>
          <a:lstStyle/>
          <a:p>
            <a:fld id="{042AED99-7FB4-404E-8A97-64753DCE42EC}" type="slidenum">
              <a:rPr kumimoji="0" lang="en-US" smtClean="0"/>
              <a:pPr/>
              <a:t>‹#›</a:t>
            </a:fld>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Rectangle 1"/>
          <p:cNvSpPr>
            <a:spLocks noGrp="1"/>
          </p:cNvSpPr>
          <p:nvPr>
            <p:ph type="title"/>
          </p:nvPr>
        </p:nvSpPr>
        <p:spPr>
          <a:xfrm>
            <a:off x="457200" y="273050"/>
            <a:ext cx="3008313" cy="1162050"/>
          </a:xfrm>
        </p:spPr>
        <p:txBody>
          <a:bodyPr anchor="b">
            <a:normAutofit/>
          </a:bodyPr>
          <a:lstStyle>
            <a:lvl1pPr algn="ctr">
              <a:defRPr sz="2400" b="1">
                <a:solidFill>
                  <a:schemeClr val="tx2"/>
                </a:solidFill>
                <a:effectLst>
                  <a:outerShdw blurRad="38100" dist="25400" dir="8220000" algn="tr" rotWithShape="0">
                    <a:prstClr val="black">
                      <a:alpha val="35000"/>
                    </a:prstClr>
                  </a:outerShdw>
                </a:effectLst>
              </a:defRPr>
            </a:lvl1pPr>
          </a:lstStyle>
          <a:p>
            <a:r>
              <a:rPr lang="en-US" smtClean="0"/>
              <a:t>Click to edit Master title style</a:t>
            </a:r>
            <a:endParaRPr lang="en-US"/>
          </a:p>
        </p:txBody>
      </p:sp>
      <p:sp>
        <p:nvSpPr>
          <p:cNvPr id="3" name="Rectangle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p:cNvSpPr>
          <p:nvPr>
            <p:ph type="body" sz="half" idx="2"/>
          </p:nvPr>
        </p:nvSpPr>
        <p:spPr>
          <a:xfrm>
            <a:off x="457200" y="1435100"/>
            <a:ext cx="3008313" cy="4691063"/>
          </a:xfrm>
        </p:spPr>
        <p:txBody>
          <a:bodyPr/>
          <a:lstStyle>
            <a:lvl1pPr marL="0" indent="0" algn="ctr">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p:cNvSpPr>
          <p:nvPr>
            <p:ph type="dt" sz="half" idx="10"/>
          </p:nvPr>
        </p:nvSpPr>
        <p:spPr/>
        <p:txBody>
          <a:bodyPr/>
          <a:lstStyle/>
          <a:p>
            <a:fld id="{47C9B81F-C347-4BEF-BFDF-29C42F48304A}" type="datetimeFigureOut">
              <a:rPr lang="en-US" smtClean="0"/>
              <a:pPr/>
              <a:t>10/27/2011</a:t>
            </a:fld>
            <a:endParaRPr lang="en-US" dirty="0"/>
          </a:p>
        </p:txBody>
      </p:sp>
      <p:sp>
        <p:nvSpPr>
          <p:cNvPr id="6" name="Rectangle 5"/>
          <p:cNvSpPr>
            <a:spLocks noGrp="1"/>
          </p:cNvSpPr>
          <p:nvPr>
            <p:ph type="ftr" sz="quarter" idx="11"/>
          </p:nvPr>
        </p:nvSpPr>
        <p:spPr/>
        <p:txBody>
          <a:bodyPr/>
          <a:lstStyle/>
          <a:p>
            <a:endParaRPr kumimoji="0" lang="en-US" dirty="0"/>
          </a:p>
        </p:txBody>
      </p:sp>
      <p:sp>
        <p:nvSpPr>
          <p:cNvPr id="7" name="Rectangle 6"/>
          <p:cNvSpPr>
            <a:spLocks noGrp="1"/>
          </p:cNvSpPr>
          <p:nvPr>
            <p:ph type="sldNum" sz="quarter" idx="12"/>
          </p:nvPr>
        </p:nvSpPr>
        <p:spPr/>
        <p:txBody>
          <a:bodyPr/>
          <a:lstStyle/>
          <a:p>
            <a:fld id="{042AED99-7FB4-404E-8A97-64753DCE42EC}" type="slidenum">
              <a:rPr kumimoji="0" lang="en-US" smtClean="0"/>
              <a:pPr/>
              <a:t>‹#›</a:t>
            </a:fld>
            <a:endParaRPr kumimoji="0"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727729" y="1062637"/>
            <a:ext cx="4599432" cy="3977640"/>
          </a:xfrm>
          <a:prstGeom prst="rect">
            <a:avLst/>
          </a:prstGeom>
          <a:solidFill>
            <a:schemeClr val="tx2">
              <a:shade val="15000"/>
            </a:schemeClr>
          </a:solidFill>
          <a:ln w="63500">
            <a:noFill/>
            <a:miter lim="800000"/>
          </a:ln>
          <a:effectLst>
            <a:outerShdw blurRad="63500" dist="25400" dir="7200000" algn="t" rotWithShape="0">
              <a:prstClr val="black">
                <a:alpha val="45000"/>
              </a:prstClr>
            </a:outerShdw>
          </a:effectLst>
        </p:spPr>
        <p:style>
          <a:lnRef idx="3">
            <a:schemeClr val="lt1"/>
          </a:lnRef>
          <a:fillRef idx="1">
            <a:schemeClr val="accent6"/>
          </a:fillRef>
          <a:effectRef idx="1">
            <a:schemeClr val="accent6"/>
          </a:effectRef>
          <a:fontRef idx="minor">
            <a:schemeClr val="lt1"/>
          </a:fontRef>
        </p:style>
        <p:txBody>
          <a:bodyPr lIns="45720" rIns="45720" rtlCol="0" anchor="ctr">
            <a:normAutofit/>
          </a:bodyPr>
          <a:lstStyle/>
          <a:p>
            <a:pPr marL="0" indent="-274320" algn="l">
              <a:buClr>
                <a:schemeClr val="accent1"/>
              </a:buClr>
              <a:buSzPct val="80000"/>
              <a:buFont typeface="Wingdings 2" pitchFamily="18" charset="2"/>
              <a:buNone/>
            </a:pPr>
            <a:endParaRPr lang="en-US" sz="2000" dirty="0">
              <a:solidFill>
                <a:schemeClr val="lt1"/>
              </a:solidFill>
              <a:latin typeface="+mn-lt"/>
              <a:ea typeface="+mn-ea"/>
              <a:cs typeface="+mn-cs"/>
            </a:endParaRPr>
          </a:p>
        </p:txBody>
      </p:sp>
      <p:sp>
        <p:nvSpPr>
          <p:cNvPr id="2" name="Rectangle 2"/>
          <p:cNvSpPr>
            <a:spLocks noGrp="1"/>
          </p:cNvSpPr>
          <p:nvPr>
            <p:ph type="title"/>
          </p:nvPr>
        </p:nvSpPr>
        <p:spPr>
          <a:xfrm>
            <a:off x="5514536" y="4343400"/>
            <a:ext cx="3048000" cy="709858"/>
          </a:xfrm>
        </p:spPr>
        <p:txBody>
          <a:bodyPr anchor="t">
            <a:noAutofit/>
          </a:bodyPr>
          <a:lstStyle>
            <a:lvl1pPr algn="l">
              <a:buNone/>
              <a:defRPr sz="2200" b="1">
                <a:solidFill>
                  <a:schemeClr val="tx2"/>
                </a:solidFill>
                <a:effectLst>
                  <a:outerShdw blurRad="38100" dist="25400" dir="8220000" algn="tr" rotWithShape="0">
                    <a:prstClr val="black">
                      <a:alpha val="35000"/>
                    </a:prstClr>
                  </a:outerShdw>
                </a:effectLst>
              </a:defRPr>
            </a:lvl1pPr>
          </a:lstStyle>
          <a:p>
            <a:r>
              <a:rPr lang="en-US" smtClean="0"/>
              <a:t>Click to edit Master title style</a:t>
            </a:r>
            <a:endParaRPr lang="en-US" dirty="0"/>
          </a:p>
        </p:txBody>
      </p:sp>
      <p:sp>
        <p:nvSpPr>
          <p:cNvPr id="3" name="Rectangle 3"/>
          <p:cNvSpPr>
            <a:spLocks noGrp="1"/>
          </p:cNvSpPr>
          <p:nvPr>
            <p:ph type="pic" idx="1"/>
          </p:nvPr>
        </p:nvSpPr>
        <p:spPr>
          <a:xfrm>
            <a:off x="739645" y="1222657"/>
            <a:ext cx="4575601" cy="3657600"/>
          </a:xfrm>
          <a:solidFill>
            <a:schemeClr val="tx2">
              <a:shade val="75000"/>
            </a:schemeClr>
          </a:solidFill>
          <a:ln w="63500">
            <a:noFill/>
            <a:miter lim="800000"/>
          </a:ln>
          <a:effectLst/>
        </p:spPr>
        <p:style>
          <a:lnRef idx="3">
            <a:schemeClr val="lt1"/>
          </a:lnRef>
          <a:fillRef idx="1">
            <a:schemeClr val="accent6"/>
          </a:fillRef>
          <a:effectRef idx="1">
            <a:schemeClr val="accent6"/>
          </a:effectRef>
          <a:fontRef idx="minor">
            <a:schemeClr val="lt1"/>
          </a:fontRef>
        </p:style>
        <p:txBody>
          <a:bodyPr/>
          <a:lstStyle>
            <a:lvl1pPr>
              <a:buNone/>
              <a:defRPr sz="3200"/>
            </a:lvl1pPr>
          </a:lstStyle>
          <a:p>
            <a:r>
              <a:rPr lang="en-US" sz="2000" dirty="0" smtClean="0"/>
              <a:t>Click icon to add picture</a:t>
            </a:r>
            <a:endParaRPr lang="en-US" sz="2000" dirty="0"/>
          </a:p>
        </p:txBody>
      </p:sp>
      <p:sp>
        <p:nvSpPr>
          <p:cNvPr id="4" name="Rectangle 4"/>
          <p:cNvSpPr>
            <a:spLocks noGrp="1"/>
          </p:cNvSpPr>
          <p:nvPr>
            <p:ph type="body" sz="half" idx="2"/>
          </p:nvPr>
        </p:nvSpPr>
        <p:spPr>
          <a:xfrm>
            <a:off x="5514536" y="1371600"/>
            <a:ext cx="3044952" cy="2930086"/>
          </a:xfrm>
        </p:spPr>
        <p:txBody>
          <a:bodyPr bIns="0" anchor="b">
            <a:normAutofit/>
          </a:bodyPr>
          <a:lstStyle>
            <a:lvl1pPr marL="0" marR="0" indent="0" algn="l">
              <a:buFontTx/>
              <a:buNone/>
              <a:defRPr sz="1300">
                <a:solidFill>
                  <a:schemeClr val="tx1">
                    <a:tint val="95000"/>
                  </a:schemeClr>
                </a:solidFill>
              </a:defRPr>
            </a:lvl1pPr>
            <a:lvl2pPr marL="460375" marR="0" indent="-112713">
              <a:buFontTx/>
              <a:buNone/>
              <a:defRPr sz="1200"/>
            </a:lvl2pPr>
            <a:lvl3pPr marL="914400" marR="0" indent="-117475">
              <a:buFontTx/>
              <a:buNone/>
              <a:defRPr sz="1000"/>
            </a:lvl3pPr>
            <a:lvl4pPr marL="1316038" marR="0" indent="-112713">
              <a:buFontTx/>
              <a:buNone/>
              <a:defRPr sz="900"/>
            </a:lvl4pPr>
            <a:lvl5pPr marL="1711325" marR="0" indent="-117475">
              <a:buFontTx/>
              <a:buNone/>
              <a:defRPr sz="900"/>
            </a:lvl5pPr>
          </a:lstStyle>
          <a:p>
            <a:pPr lvl="0"/>
            <a:r>
              <a:rPr lang="en-US" smtClean="0"/>
              <a:t>Click to edit Master text styles</a:t>
            </a:r>
          </a:p>
        </p:txBody>
      </p:sp>
      <p:sp>
        <p:nvSpPr>
          <p:cNvPr id="5" name="Rectangle 5"/>
          <p:cNvSpPr>
            <a:spLocks noGrp="1"/>
          </p:cNvSpPr>
          <p:nvPr>
            <p:ph type="dt" sz="half" idx="10"/>
          </p:nvPr>
        </p:nvSpPr>
        <p:spPr/>
        <p:txBody>
          <a:bodyPr/>
          <a:lstStyle/>
          <a:p>
            <a:fld id="{47C9B81F-C347-4BEF-BFDF-29C42F48304A}" type="datetimeFigureOut">
              <a:rPr lang="en-US" smtClean="0"/>
              <a:pPr/>
              <a:t>10/27/2011</a:t>
            </a:fld>
            <a:endParaRPr lang="en-US" dirty="0"/>
          </a:p>
        </p:txBody>
      </p:sp>
      <p:sp>
        <p:nvSpPr>
          <p:cNvPr id="6" name="Rectangle 6"/>
          <p:cNvSpPr>
            <a:spLocks noGrp="1"/>
          </p:cNvSpPr>
          <p:nvPr>
            <p:ph type="ftr" sz="quarter" idx="11"/>
          </p:nvPr>
        </p:nvSpPr>
        <p:spPr/>
        <p:txBody>
          <a:bodyPr/>
          <a:lstStyle/>
          <a:p>
            <a:endParaRPr kumimoji="0" lang="en-US" dirty="0"/>
          </a:p>
        </p:txBody>
      </p:sp>
      <p:sp>
        <p:nvSpPr>
          <p:cNvPr id="7" name="Rectangle 7"/>
          <p:cNvSpPr>
            <a:spLocks noGrp="1"/>
          </p:cNvSpPr>
          <p:nvPr>
            <p:ph type="sldNum" sz="quarter" idx="12"/>
          </p:nvPr>
        </p:nvSpPr>
        <p:spPr/>
        <p:txBody>
          <a:bodyPr/>
          <a:lstStyle/>
          <a:p>
            <a:fld id="{042AED99-7FB4-404E-8A97-64753DCE42EC}" type="slidenum">
              <a:rPr kumimoji="0" lang="en-US" smtClean="0"/>
              <a:pPr/>
              <a:t>‹#›</a:t>
            </a:fld>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Rectangle 10"/>
          <p:cNvSpPr>
            <a:spLocks noGrp="1"/>
          </p:cNvSpPr>
          <p:nvPr>
            <p:ph type="title"/>
          </p:nvPr>
        </p:nvSpPr>
        <p:spPr>
          <a:xfrm>
            <a:off x="457200" y="304800"/>
            <a:ext cx="8229600" cy="1143000"/>
          </a:xfrm>
          <a:prstGeom prst="rect">
            <a:avLst/>
          </a:prstGeom>
        </p:spPr>
        <p:txBody>
          <a:bodyPr anchor="b" anchorCtr="0">
            <a:normAutofit/>
            <a:scene3d>
              <a:camera prst="orthographicFront"/>
              <a:lightRig rig="soft" dir="t">
                <a:rot lat="0" lon="0" rev="2100000"/>
              </a:lightRig>
            </a:scene3d>
            <a:sp3d prstMaterial="matte">
              <a:bevelT w="38100" h="38100"/>
            </a:sp3d>
          </a:bodyPr>
          <a:lstStyle/>
          <a:p>
            <a:r>
              <a:rPr lang="en-US" smtClean="0"/>
              <a:t>Click to edit Master title style</a:t>
            </a:r>
            <a:endParaRPr lang="en-US" dirty="0"/>
          </a:p>
        </p:txBody>
      </p:sp>
      <p:sp>
        <p:nvSpPr>
          <p:cNvPr id="5" name="Rectangle 11"/>
          <p:cNvSpPr>
            <a:spLocks noGrp="1"/>
          </p:cNvSpPr>
          <p:nvPr>
            <p:ph type="body" idx="1"/>
          </p:nvPr>
        </p:nvSpPr>
        <p:spPr>
          <a:xfrm>
            <a:off x="457200" y="1600200"/>
            <a:ext cx="8229600" cy="4525963"/>
          </a:xfrm>
          <a:prstGeom prst="rect">
            <a:avLst/>
          </a:prstGeom>
        </p:spPr>
        <p:txBody>
          <a:bodyPr lIns="45720" rIns="4572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7" name="Rectangle 22"/>
          <p:cNvSpPr>
            <a:spLocks noGrp="1"/>
          </p:cNvSpPr>
          <p:nvPr>
            <p:ph type="dt" sz="half" idx="2"/>
          </p:nvPr>
        </p:nvSpPr>
        <p:spPr>
          <a:xfrm>
            <a:off x="457200" y="6245225"/>
            <a:ext cx="2133600" cy="476250"/>
          </a:xfrm>
          <a:prstGeom prst="rect">
            <a:avLst/>
          </a:prstGeom>
        </p:spPr>
        <p:txBody>
          <a:bodyPr anchor="b" anchorCtr="0"/>
          <a:lstStyle>
            <a:lvl1pPr>
              <a:defRPr lang="en-US" sz="1200" smtClean="0">
                <a:solidFill>
                  <a:schemeClr val="tx2"/>
                </a:solidFill>
                <a:latin typeface="+mn-lt"/>
                <a:ea typeface="+mn-lt"/>
                <a:cs typeface="+mn-lt"/>
              </a:defRPr>
            </a:lvl1pPr>
          </a:lstStyle>
          <a:p>
            <a:fld id="{47C9B81F-C347-4BEF-BFDF-29C42F48304A}" type="datetimeFigureOut">
              <a:rPr lang="en-US" smtClean="0"/>
              <a:pPr/>
              <a:t>10/27/2011</a:t>
            </a:fld>
            <a:endParaRPr lang="en-US" dirty="0">
              <a:solidFill>
                <a:schemeClr val="tx2">
                  <a:shade val="90000"/>
                </a:schemeClr>
              </a:solidFill>
            </a:endParaRPr>
          </a:p>
        </p:txBody>
      </p:sp>
      <p:sp>
        <p:nvSpPr>
          <p:cNvPr id="18" name="Rectangle 18"/>
          <p:cNvSpPr>
            <a:spLocks noGrp="1"/>
          </p:cNvSpPr>
          <p:nvPr>
            <p:ph type="ftr" sz="quarter" idx="3"/>
          </p:nvPr>
        </p:nvSpPr>
        <p:spPr>
          <a:xfrm>
            <a:off x="3124200" y="6245225"/>
            <a:ext cx="2895600" cy="476250"/>
          </a:xfrm>
          <a:prstGeom prst="rect">
            <a:avLst/>
          </a:prstGeom>
        </p:spPr>
        <p:txBody>
          <a:bodyPr anchor="b" anchorCtr="0"/>
          <a:lstStyle>
            <a:lvl1pPr algn="ctr">
              <a:defRPr lang="en-US" sz="1200" smtClean="0">
                <a:solidFill>
                  <a:schemeClr val="tx2"/>
                </a:solidFill>
                <a:latin typeface="+mn-lt"/>
                <a:ea typeface="+mn-lt"/>
                <a:cs typeface="+mn-lt"/>
              </a:defRPr>
            </a:lvl1pPr>
          </a:lstStyle>
          <a:p>
            <a:pPr algn="l" eaLnBrk="1" latinLnBrk="0" hangingPunct="1"/>
            <a:endParaRPr kumimoji="0" lang="en-US" dirty="0">
              <a:solidFill>
                <a:schemeClr val="tx2">
                  <a:shade val="90000"/>
                </a:schemeClr>
              </a:solidFill>
            </a:endParaRPr>
          </a:p>
        </p:txBody>
      </p:sp>
      <p:sp>
        <p:nvSpPr>
          <p:cNvPr id="13" name="Rectangle 15"/>
          <p:cNvSpPr>
            <a:spLocks noGrp="1"/>
          </p:cNvSpPr>
          <p:nvPr>
            <p:ph type="sldNum" sz="quarter" idx="4"/>
          </p:nvPr>
        </p:nvSpPr>
        <p:spPr>
          <a:xfrm>
            <a:off x="6553200" y="6245225"/>
            <a:ext cx="2133600" cy="476250"/>
          </a:xfrm>
          <a:prstGeom prst="rect">
            <a:avLst/>
          </a:prstGeom>
        </p:spPr>
        <p:txBody>
          <a:bodyPr anchor="b" anchorCtr="0"/>
          <a:lstStyle>
            <a:lvl1pPr algn="r">
              <a:defRPr lang="en-US" sz="1200" smtClean="0">
                <a:solidFill>
                  <a:schemeClr val="tx2"/>
                </a:solidFill>
                <a:latin typeface="+mn-lt"/>
                <a:ea typeface="+mn-lt"/>
                <a:cs typeface="+mn-lt"/>
              </a:defRPr>
            </a:lvl1pPr>
          </a:lstStyle>
          <a:p>
            <a:fld id="{042AED99-7FB4-404E-8A97-64753DCE42EC}" type="slidenum">
              <a:rPr kumimoji="0" lang="en-US" smtClean="0"/>
              <a:pPr/>
              <a:t>‹#›</a:t>
            </a:fld>
            <a:endParaRPr kumimoji="0" lang="en-US" dirty="0">
              <a:solidFill>
                <a:schemeClr val="tx2">
                  <a:shade val="90000"/>
                </a:schemeClr>
              </a:solidFill>
            </a:endParaRPr>
          </a:p>
        </p:txBody>
      </p:sp>
    </p:spTree>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 id="2147483662" r:id="rId12"/>
  </p:sldLayoutIdLst>
  <p:txStyles>
    <p:titleStyle>
      <a:defPPr>
        <a:defRPr sz="4400">
          <a:solidFill>
            <a:schemeClr val="tx2">
              <a:shade val="85000"/>
              <a:satMod val="150000"/>
            </a:schemeClr>
          </a:solidFill>
          <a:latin typeface="+mj-lt"/>
          <a:ea typeface="+mj-ea"/>
          <a:cs typeface="+mj-cs"/>
        </a:defRPr>
      </a:defPPr>
      <a:lvl1pPr algn="ctr" eaLnBrk="1" hangingPunct="1">
        <a:buNone/>
        <a:defRPr lang="en-US" sz="4800" b="1" strike="noStrike" kern="1200" baseline="0" dirty="0" smtClean="0">
          <a:solidFill>
            <a:schemeClr val="tx2">
              <a:shade val="85000"/>
              <a:satMod val="150000"/>
            </a:schemeClr>
          </a:solidFill>
          <a:effectLst>
            <a:outerShdw blurRad="63500" dist="38100" dir="8220000" algn="tl" rotWithShape="0">
              <a:srgbClr val="000000">
                <a:alpha val="30000"/>
              </a:srgbClr>
            </a:outerShdw>
          </a:effectLst>
          <a:latin typeface="+mj-lt"/>
          <a:ea typeface="+mj-lt"/>
          <a:cs typeface="+mj-lt"/>
        </a:defRPr>
      </a:lvl1pPr>
    </p:titleStyle>
    <p:bodyStyle>
      <a:defPPr>
        <a:defRPr>
          <a:solidFill>
            <a:schemeClr val="tx1"/>
          </a:solidFill>
          <a:latin typeface="+mn-lt"/>
          <a:ea typeface="+mn-ea"/>
          <a:cs typeface="+mn-cs"/>
        </a:defRPr>
      </a:defPPr>
      <a:lvl1pPr marL="0" indent="-274320" algn="l" eaLnBrk="1" hangingPunct="1">
        <a:buClr>
          <a:schemeClr val="accent1"/>
        </a:buClr>
        <a:buSzPct val="80000"/>
        <a:buFont typeface="Wingdings 2" pitchFamily="18" charset="2"/>
        <a:buChar char=""/>
        <a:defRPr sz="2800">
          <a:solidFill>
            <a:schemeClr val="tx1"/>
          </a:solidFill>
          <a:latin typeface="+mn-lt"/>
          <a:ea typeface="+mn-lt"/>
          <a:cs typeface="+mn-lt"/>
        </a:defRPr>
      </a:lvl1pPr>
      <a:lvl2pPr marL="557784" indent="-228600" algn="l" eaLnBrk="1" hangingPunct="1">
        <a:buClr>
          <a:schemeClr val="tx2"/>
        </a:buClr>
        <a:buFont typeface="Wingdings 2" pitchFamily="18" charset="2"/>
        <a:buChar char=""/>
        <a:defRPr sz="2200">
          <a:solidFill>
            <a:schemeClr val="tx1"/>
          </a:solidFill>
          <a:latin typeface="+mn-lt"/>
          <a:ea typeface="+mn-lt"/>
          <a:cs typeface="+mn-lt"/>
        </a:defRPr>
      </a:lvl2pPr>
      <a:lvl3pPr marL="813816" indent="-228600" algn="l" eaLnBrk="1" hangingPunct="1">
        <a:buClr>
          <a:schemeClr val="accent1"/>
        </a:buClr>
        <a:buFont typeface="Wingdings 2" pitchFamily="18" charset="2"/>
        <a:buChar char=""/>
        <a:defRPr sz="2000">
          <a:solidFill>
            <a:schemeClr val="tx1"/>
          </a:solidFill>
          <a:latin typeface="+mn-lt"/>
          <a:ea typeface="+mn-lt"/>
          <a:cs typeface="+mn-lt"/>
        </a:defRPr>
      </a:lvl3pPr>
      <a:lvl4pPr marL="1069848" indent="-228600" algn="l" eaLnBrk="1" hangingPunct="1">
        <a:buClr>
          <a:schemeClr val="tx2"/>
        </a:buClr>
        <a:buFont typeface="Wingdings 2" pitchFamily="18" charset="2"/>
        <a:buChar char=""/>
        <a:defRPr sz="1800">
          <a:solidFill>
            <a:schemeClr val="tx1"/>
          </a:solidFill>
          <a:latin typeface="+mn-lt"/>
          <a:ea typeface="+mn-lt"/>
          <a:cs typeface="+mn-lt"/>
        </a:defRPr>
      </a:lvl4pPr>
      <a:lvl5pPr marL="1316736" indent="-228600" algn="l" eaLnBrk="1" hangingPunct="1">
        <a:buClr>
          <a:schemeClr val="accent1"/>
        </a:buClr>
        <a:buFont typeface="Wingdings 2" pitchFamily="18" charset="2"/>
        <a:buChar char=""/>
        <a:defRPr sz="1800">
          <a:solidFill>
            <a:schemeClr val="tx1"/>
          </a:solidFill>
          <a:latin typeface="+mn-lt"/>
          <a:ea typeface="+mn-lt"/>
          <a:cs typeface="+mn-lt"/>
        </a:defRPr>
      </a:lvl5pPr>
      <a:lvl6pPr marL="1572768" indent="-228600" algn="l" eaLnBrk="1" hangingPunct="1">
        <a:buClr>
          <a:schemeClr val="tx2"/>
        </a:buClr>
        <a:buFont typeface="Wingdings 2" pitchFamily="18" charset="2"/>
        <a:buChar char=""/>
        <a:defRPr lang="en-US" sz="1600" baseline="0" smtClean="0">
          <a:latin typeface="+mn-lt"/>
        </a:defRPr>
      </a:lvl6pPr>
      <a:lvl7pPr marL="1819656" indent="-228600" algn="l" eaLnBrk="1" hangingPunct="1">
        <a:buClr>
          <a:schemeClr val="accent1"/>
        </a:buClr>
        <a:buFont typeface="Wingdings 2" pitchFamily="18" charset="2"/>
        <a:buChar char=""/>
        <a:defRPr lang="en-US" sz="1600" baseline="0" smtClean="0">
          <a:latin typeface="+mn-lt"/>
        </a:defRPr>
      </a:lvl7pPr>
      <a:lvl8pPr marL="2066544" indent="-228600" algn="l" eaLnBrk="1" hangingPunct="1">
        <a:buClr>
          <a:schemeClr val="tx2"/>
        </a:buClr>
        <a:buFont typeface="Wingdings 2" pitchFamily="18" charset="2"/>
        <a:buChar char=""/>
        <a:defRPr sz="1600" baseline="0">
          <a:latin typeface="+mn-lt"/>
        </a:defRPr>
      </a:lvl8pPr>
      <a:lvl9pPr marL="2313432" indent="-228600" algn="l" eaLnBrk="1" hangingPunct="1">
        <a:buClr>
          <a:schemeClr val="accent1"/>
        </a:buClr>
        <a:buFont typeface="Wingdings 2" pitchFamily="18" charset="2"/>
        <a:buChar char=""/>
        <a:defRPr sz="1400" baseline="0">
          <a:latin typeface="+mn-lt"/>
        </a:defRPr>
      </a:lvl9pPr>
    </p:bodyStyle>
    <p:otherStyle>
      <a:defPPr>
        <a:defRPr>
          <a:solidFill>
            <a:schemeClr val="tx1"/>
          </a:solidFill>
          <a:latin typeface="+mn-lt"/>
          <a:ea typeface="+mn-ea"/>
          <a:cs typeface="+mn-cs"/>
        </a:defRPr>
      </a:defPPr>
      <a:lvl1pPr marL="0" eaLnBrk="1" hangingPunct="1"/>
      <a:lvl2pPr marL="457200" eaLnBrk="1" hangingPunct="1"/>
      <a:lvl3pPr marL="914400" eaLnBrk="1" hangingPunct="1"/>
      <a:lvl4pPr marL="1371600" eaLnBrk="1" hangingPunct="1"/>
      <a:lvl5pPr marL="1828800" eaLnBrk="1" hangingPunct="1"/>
      <a:lvl6pPr marL="2286000" eaLnBrk="1" hangingPunct="1"/>
      <a:lvl7pPr marL="2743200" eaLnBrk="1" hangingPunct="1"/>
      <a:lvl8pPr marL="3200400" eaLnBrk="1" hangingPunct="1"/>
      <a:lvl9pPr marL="3657600" eaLnBrk="1" hangingPunct="1"/>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hyperlink" Target="http://kb2.adobe.com/cps/333/333736.html#main_How_many_photos_can_I_have_in_a_catalog_"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8" Type="http://schemas.openxmlformats.org/officeDocument/2006/relationships/hyperlink" Target="http://tinyurl.com/yzpubd7" TargetMode="External"/><Relationship Id="rId3" Type="http://schemas.openxmlformats.org/officeDocument/2006/relationships/hyperlink" Target="http://www.extensis.com/" TargetMode="External"/><Relationship Id="rId7" Type="http://schemas.openxmlformats.org/officeDocument/2006/relationships/hyperlink" Target="http://www.canto.com/"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hyperlink" Target="http://digitalmedia.opentext.com/" TargetMode="External"/><Relationship Id="rId5" Type="http://schemas.openxmlformats.org/officeDocument/2006/relationships/hyperlink" Target="http://www.mediabeacon.com/btweb/index.jsp" TargetMode="External"/><Relationship Id="rId4" Type="http://schemas.openxmlformats.org/officeDocument/2006/relationships/hyperlink" Target="http://www.phaseone.com/en/Software/Media-Pro/Whats-new.aspx"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www.mcn.edu/conference/mcn2006/SessionPapers/MCN2006_DAM_Albrecht.pdf" TargetMode="External"/><Relationship Id="rId7" Type="http://schemas.openxmlformats.org/officeDocument/2006/relationships/hyperlink" Target="http://net.educause.edu/ir/library/pdf/DEC0203.pdf"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hyperlink" Target="http://www.mcn.edu/conference/mcn2006/SessionPapers/MCN2006_DAM_Levy_et_al.pdf" TargetMode="External"/><Relationship Id="rId5" Type="http://schemas.openxmlformats.org/officeDocument/2006/relationships/hyperlink" Target="http://www.mcn.edu/conference/mcn2006/SessionPapers/MCN2006_DAM_Blum.pdf" TargetMode="External"/><Relationship Id="rId4" Type="http://schemas.openxmlformats.org/officeDocument/2006/relationships/hyperlink" Target="http://digitalcommons.uconn.edu/libr_pubs/24"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sqlite.org/"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bg2">
                <a:tint val="80000"/>
                <a:satMod val="400000"/>
              </a:schemeClr>
            </a:gs>
            <a:gs pos="25000">
              <a:schemeClr val="bg2">
                <a:tint val="83000"/>
                <a:satMod val="320000"/>
              </a:schemeClr>
            </a:gs>
            <a:gs pos="100000">
              <a:schemeClr val="bg2">
                <a:shade val="15000"/>
                <a:satMod val="320000"/>
              </a:schemeClr>
            </a:gs>
          </a:gsLst>
          <a:path path="circle">
            <a:fillToRect l="10000" t="110000" r="10000" b="100000"/>
          </a:path>
        </a:gra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457200" y="685800"/>
            <a:ext cx="8153400" cy="1470025"/>
          </a:xfrm>
        </p:spPr>
        <p:txBody>
          <a:bodyPr>
            <a:normAutofit/>
          </a:bodyPr>
          <a:lstStyle/>
          <a:p>
            <a:pPr algn="r" eaLnBrk="1" hangingPunct="1"/>
            <a:r>
              <a:rPr lang="en-US" sz="3600" dirty="0" smtClean="0">
                <a:solidFill>
                  <a:schemeClr val="tx1"/>
                </a:solidFill>
              </a:rPr>
              <a:t>Illustrating the Principles of Basic DAM through Adobe Lightroom 3</a:t>
            </a:r>
            <a:endParaRPr lang="en-US" sz="3600" b="1" dirty="0" smtClean="0">
              <a:solidFill>
                <a:schemeClr val="tx1"/>
              </a:solidFill>
            </a:endParaRPr>
          </a:p>
        </p:txBody>
      </p:sp>
      <p:sp>
        <p:nvSpPr>
          <p:cNvPr id="2051" name="Rectangle 3"/>
          <p:cNvSpPr>
            <a:spLocks noGrp="1" noChangeArrowheads="1"/>
          </p:cNvSpPr>
          <p:nvPr>
            <p:ph type="subTitle" idx="1"/>
          </p:nvPr>
        </p:nvSpPr>
        <p:spPr>
          <a:xfrm>
            <a:off x="1066800" y="3352800"/>
            <a:ext cx="7467600" cy="2971800"/>
          </a:xfrm>
        </p:spPr>
        <p:txBody>
          <a:bodyPr>
            <a:normAutofit/>
          </a:bodyPr>
          <a:lstStyle/>
          <a:p>
            <a:pPr algn="r" eaLnBrk="1" hangingPunct="1"/>
            <a:r>
              <a:rPr lang="en-US" sz="2000" b="1" i="1" dirty="0" smtClean="0">
                <a:solidFill>
                  <a:schemeClr val="tx1"/>
                </a:solidFill>
                <a:effectLst>
                  <a:outerShdw blurRad="38100" dist="38100" dir="2700000" algn="tl">
                    <a:srgbClr val="000000">
                      <a:alpha val="43137"/>
                    </a:srgbClr>
                  </a:outerShdw>
                </a:effectLst>
                <a:latin typeface="+mj-lt"/>
              </a:rPr>
              <a:t>Michael J. Bennett</a:t>
            </a:r>
          </a:p>
          <a:p>
            <a:pPr algn="r" eaLnBrk="1" hangingPunct="1"/>
            <a:r>
              <a:rPr lang="en-US" sz="2000" b="1" i="1" dirty="0" smtClean="0">
                <a:solidFill>
                  <a:schemeClr val="tx1"/>
                </a:solidFill>
                <a:effectLst>
                  <a:outerShdw blurRad="38100" dist="38100" dir="2700000" algn="tl">
                    <a:srgbClr val="000000">
                      <a:alpha val="43137"/>
                    </a:srgbClr>
                  </a:outerShdw>
                </a:effectLst>
                <a:latin typeface="+mj-lt"/>
              </a:rPr>
              <a:t>Digital Projects Librarian</a:t>
            </a:r>
          </a:p>
          <a:p>
            <a:pPr algn="r" eaLnBrk="1" hangingPunct="1"/>
            <a:r>
              <a:rPr lang="en-US" sz="2000" b="1" i="1" dirty="0" smtClean="0">
                <a:solidFill>
                  <a:schemeClr val="tx1"/>
                </a:solidFill>
                <a:effectLst>
                  <a:outerShdw blurRad="38100" dist="38100" dir="2700000" algn="tl">
                    <a:srgbClr val="000000">
                      <a:alpha val="43137"/>
                    </a:srgbClr>
                  </a:outerShdw>
                </a:effectLst>
                <a:latin typeface="+mj-lt"/>
                <a:cs typeface="Times New Roman" pitchFamily="18" charset="0"/>
              </a:rPr>
              <a:t>University of Connecticut Libraries</a:t>
            </a:r>
          </a:p>
          <a:p>
            <a:pPr algn="r" eaLnBrk="1" hangingPunct="1"/>
            <a:endParaRPr lang="en-US" sz="2000" b="1" i="1" dirty="0">
              <a:solidFill>
                <a:schemeClr val="tx1"/>
              </a:solidFill>
              <a:effectLst>
                <a:outerShdw blurRad="38100" dist="38100" dir="2700000" algn="tl">
                  <a:srgbClr val="000000">
                    <a:alpha val="43137"/>
                  </a:srgbClr>
                </a:outerShdw>
              </a:effectLst>
              <a:latin typeface="+mj-lt"/>
              <a:cs typeface="Times New Roman" pitchFamily="18" charset="0"/>
            </a:endParaRPr>
          </a:p>
          <a:p>
            <a:pPr algn="r" eaLnBrk="1" hangingPunct="1"/>
            <a:r>
              <a:rPr lang="en-US" sz="2000" b="1" i="1" dirty="0" smtClean="0">
                <a:solidFill>
                  <a:schemeClr val="tx1"/>
                </a:solidFill>
                <a:effectLst>
                  <a:outerShdw blurRad="38100" dist="38100" dir="2700000" algn="tl">
                    <a:srgbClr val="000000">
                      <a:alpha val="43137"/>
                    </a:srgbClr>
                  </a:outerShdw>
                </a:effectLst>
                <a:latin typeface="+mj-lt"/>
                <a:cs typeface="Times New Roman" pitchFamily="18" charset="0"/>
              </a:rPr>
              <a:t>Connecticut Forum on Digital Initiatives</a:t>
            </a:r>
          </a:p>
          <a:p>
            <a:pPr algn="r"/>
            <a:r>
              <a:rPr lang="en-US" sz="2000" b="1" i="1" dirty="0">
                <a:solidFill>
                  <a:schemeClr val="tx1"/>
                </a:solidFill>
                <a:effectLst>
                  <a:outerShdw blurRad="38100" dist="38100" dir="2700000" algn="tl">
                    <a:srgbClr val="000000">
                      <a:alpha val="43137"/>
                    </a:srgbClr>
                  </a:outerShdw>
                </a:effectLst>
                <a:latin typeface="+mj-lt"/>
                <a:cs typeface="Times New Roman" pitchFamily="18" charset="0"/>
              </a:rPr>
              <a:t>Connecticut State </a:t>
            </a:r>
            <a:r>
              <a:rPr lang="en-US" sz="2000" b="1" i="1" dirty="0" smtClean="0">
                <a:solidFill>
                  <a:schemeClr val="tx1"/>
                </a:solidFill>
                <a:effectLst>
                  <a:outerShdw blurRad="38100" dist="38100" dir="2700000" algn="tl">
                    <a:srgbClr val="000000">
                      <a:alpha val="43137"/>
                    </a:srgbClr>
                  </a:outerShdw>
                </a:effectLst>
                <a:latin typeface="+mj-lt"/>
                <a:cs typeface="Times New Roman" pitchFamily="18" charset="0"/>
              </a:rPr>
              <a:t>Library</a:t>
            </a:r>
          </a:p>
          <a:p>
            <a:pPr algn="r"/>
            <a:r>
              <a:rPr lang="en-US" sz="2000" b="1" i="1" dirty="0" smtClean="0">
                <a:solidFill>
                  <a:schemeClr val="tx1"/>
                </a:solidFill>
                <a:effectLst>
                  <a:outerShdw blurRad="38100" dist="38100" dir="2700000" algn="tl">
                    <a:srgbClr val="000000">
                      <a:alpha val="43137"/>
                    </a:srgbClr>
                  </a:outerShdw>
                </a:effectLst>
                <a:latin typeface="+mj-lt"/>
                <a:cs typeface="Times New Roman" pitchFamily="18" charset="0"/>
              </a:rPr>
              <a:t>Hartford, CT </a:t>
            </a:r>
          </a:p>
          <a:p>
            <a:pPr algn="r" eaLnBrk="1" hangingPunct="1"/>
            <a:endParaRPr lang="en-US" sz="2000" b="1" i="1" dirty="0" smtClean="0">
              <a:solidFill>
                <a:schemeClr val="tx1"/>
              </a:solidFill>
              <a:effectLst>
                <a:outerShdw blurRad="38100" dist="38100" dir="2700000" algn="tl">
                  <a:srgbClr val="000000">
                    <a:alpha val="43137"/>
                  </a:srgbClr>
                </a:outerShdw>
              </a:effectLst>
              <a:latin typeface="+mj-lt"/>
              <a:cs typeface="Times New Roman" pitchFamily="18" charset="0"/>
            </a:endParaRPr>
          </a:p>
          <a:p>
            <a:pPr algn="r" eaLnBrk="1" hangingPunct="1"/>
            <a:r>
              <a:rPr lang="en-US" sz="2000" b="1" i="1" dirty="0" smtClean="0">
                <a:solidFill>
                  <a:schemeClr val="tx1"/>
                </a:solidFill>
                <a:effectLst>
                  <a:outerShdw blurRad="38100" dist="38100" dir="2700000" algn="tl">
                    <a:srgbClr val="000000">
                      <a:alpha val="43137"/>
                    </a:srgbClr>
                  </a:outerShdw>
                </a:effectLst>
                <a:latin typeface="+mj-lt"/>
                <a:cs typeface="Times New Roman" pitchFamily="18" charset="0"/>
              </a:rPr>
              <a:t>October 28</a:t>
            </a:r>
            <a:r>
              <a:rPr lang="en-US" sz="2000" b="1" i="1" baseline="30000" dirty="0" smtClean="0">
                <a:solidFill>
                  <a:schemeClr val="tx1"/>
                </a:solidFill>
                <a:effectLst>
                  <a:outerShdw blurRad="38100" dist="38100" dir="2700000" algn="tl">
                    <a:srgbClr val="000000">
                      <a:alpha val="43137"/>
                    </a:srgbClr>
                  </a:outerShdw>
                </a:effectLst>
                <a:latin typeface="+mj-lt"/>
                <a:cs typeface="Times New Roman" pitchFamily="18" charset="0"/>
              </a:rPr>
              <a:t>th</a:t>
            </a:r>
            <a:r>
              <a:rPr lang="en-US" sz="2000" b="1" i="1" dirty="0" smtClean="0">
                <a:solidFill>
                  <a:schemeClr val="tx1"/>
                </a:solidFill>
                <a:effectLst>
                  <a:outerShdw blurRad="38100" dist="38100" dir="2700000" algn="tl">
                    <a:srgbClr val="000000">
                      <a:alpha val="43137"/>
                    </a:srgbClr>
                  </a:outerShdw>
                </a:effectLst>
                <a:latin typeface="+mj-lt"/>
                <a:cs typeface="Times New Roman" pitchFamily="18" charset="0"/>
              </a:rPr>
              <a:t>, 2011</a:t>
            </a:r>
            <a:endParaRPr lang="en-US" dirty="0" smtClean="0">
              <a:solidFill>
                <a:schemeClr val="tx1"/>
              </a:solidFill>
              <a:effectLst>
                <a:outerShdw blurRad="38100" dist="38100" dir="2700000" algn="tl">
                  <a:srgbClr val="000000">
                    <a:alpha val="43137"/>
                  </a:srgbClr>
                </a:outerShdw>
              </a:effectLst>
              <a:cs typeface="Times New Roman" pitchFamily="18" charset="0"/>
            </a:endParaRPr>
          </a:p>
        </p:txBody>
      </p:sp>
    </p:spTree>
  </p:cSld>
  <p:clrMapOvr>
    <a:masterClrMapping/>
  </p:clrMapOvr>
  <p:transition spd="slow">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685800" y="304800"/>
            <a:ext cx="7772400" cy="381000"/>
          </a:xfrm>
          <a:prstGeom prst="rect">
            <a:avLst/>
          </a:prstGeom>
          <a:ln>
            <a:noFill/>
          </a:ln>
        </p:spPr>
        <p:txBody>
          <a:bodyPr vert="horz" lIns="0" tIns="0" rIns="18288" bIns="0" anchor="b">
            <a:noAutofit/>
            <a:scene3d>
              <a:camera prst="orthographicFront"/>
              <a:lightRig rig="freezing" dir="t">
                <a:rot lat="0" lon="0" rev="5640000"/>
              </a:lightRig>
            </a:scene3d>
            <a:sp3d prstMaterial="flat">
              <a:bevelT w="38100" h="38100"/>
              <a:contourClr>
                <a:schemeClr val="tx2"/>
              </a:contourClr>
            </a:sp3d>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3000" b="1" i="0" u="none" strike="noStrike" kern="1200" cap="none" spc="0" normalizeH="0" baseline="0" noProof="0" dirty="0" smtClean="0">
                <a:ln>
                  <a:noFill/>
                </a:ln>
                <a:effectLst>
                  <a:outerShdw blurRad="38100" dist="25400" dir="5400000" algn="tl" rotWithShape="0">
                    <a:srgbClr val="000000">
                      <a:alpha val="43000"/>
                    </a:srgbClr>
                  </a:outerShdw>
                </a:effectLst>
                <a:uLnTx/>
                <a:uFillTx/>
                <a:latin typeface="Garamond" pitchFamily="18" charset="0"/>
                <a:ea typeface="Kozuka Gothic Pro M" pitchFamily="34" charset="-128"/>
                <a:cs typeface="+mj-cs"/>
              </a:rPr>
              <a:t>I. Lightroom Import</a:t>
            </a:r>
            <a:endParaRPr kumimoji="0" lang="en-US" sz="3000" b="1" i="0" u="sng" strike="noStrike" kern="1200" cap="none" spc="0" normalizeH="0" baseline="0" noProof="0" dirty="0" smtClean="0">
              <a:ln>
                <a:noFill/>
              </a:ln>
              <a:effectLst>
                <a:outerShdw blurRad="38100" dist="25400" dir="5400000" algn="tl" rotWithShape="0">
                  <a:srgbClr val="000000">
                    <a:alpha val="43000"/>
                  </a:srgbClr>
                </a:outerShdw>
              </a:effectLst>
              <a:uLnTx/>
              <a:uFillTx/>
              <a:latin typeface="Garamond" pitchFamily="18" charset="0"/>
              <a:ea typeface="Kozuka Gothic Pro M" pitchFamily="34" charset="-128"/>
              <a:cs typeface="+mj-cs"/>
            </a:endParaRPr>
          </a:p>
        </p:txBody>
      </p:sp>
      <p:sp>
        <p:nvSpPr>
          <p:cNvPr id="7" name="TextBox 6"/>
          <p:cNvSpPr txBox="1"/>
          <p:nvPr/>
        </p:nvSpPr>
        <p:spPr>
          <a:xfrm>
            <a:off x="609600" y="6245423"/>
            <a:ext cx="8001000" cy="307777"/>
          </a:xfrm>
          <a:prstGeom prst="rect">
            <a:avLst/>
          </a:prstGeom>
          <a:noFill/>
        </p:spPr>
        <p:txBody>
          <a:bodyPr wrap="square" rtlCol="0">
            <a:spAutoFit/>
          </a:bodyPr>
          <a:lstStyle/>
          <a:p>
            <a:r>
              <a:rPr lang="en-US" sz="1400" dirty="0" smtClean="0"/>
              <a:t>A single click on an item reveals the Metadata panel along the right side for that item…</a:t>
            </a:r>
            <a:endParaRPr lang="en-US" sz="1400" dirty="0"/>
          </a:p>
        </p:txBody>
      </p:sp>
      <p:pic>
        <p:nvPicPr>
          <p:cNvPr id="2"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28601" y="838200"/>
            <a:ext cx="8686799" cy="534280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ransition spd="slow">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685800" y="304800"/>
            <a:ext cx="7467600" cy="381000"/>
          </a:xfrm>
          <a:prstGeom prst="rect">
            <a:avLst/>
          </a:prstGeom>
          <a:ln>
            <a:noFill/>
          </a:ln>
        </p:spPr>
        <p:txBody>
          <a:bodyPr vert="horz" lIns="0" tIns="0" rIns="18288" bIns="0" anchor="b">
            <a:noAutofit/>
            <a:scene3d>
              <a:camera prst="orthographicFront"/>
              <a:lightRig rig="freezing" dir="t">
                <a:rot lat="0" lon="0" rev="5640000"/>
              </a:lightRig>
            </a:scene3d>
            <a:sp3d prstMaterial="flat">
              <a:bevelT w="38100" h="38100"/>
              <a:contourClr>
                <a:schemeClr val="tx2"/>
              </a:contourClr>
            </a:sp3d>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3000" b="1" i="0" u="none" strike="noStrike" kern="1200" cap="none" spc="0" normalizeH="0" baseline="0" noProof="0" dirty="0" smtClean="0">
                <a:ln>
                  <a:noFill/>
                </a:ln>
                <a:effectLst>
                  <a:outerShdw blurRad="38100" dist="25400" dir="5400000" algn="tl" rotWithShape="0">
                    <a:srgbClr val="000000">
                      <a:alpha val="43000"/>
                    </a:srgbClr>
                  </a:outerShdw>
                </a:effectLst>
                <a:uLnTx/>
                <a:uFillTx/>
                <a:latin typeface="Garamond" pitchFamily="18" charset="0"/>
                <a:ea typeface="Kozuka Gothic Pro M" pitchFamily="34" charset="-128"/>
                <a:cs typeface="+mj-cs"/>
              </a:rPr>
              <a:t>I. Lightroom Import</a:t>
            </a:r>
            <a:endParaRPr kumimoji="0" lang="en-US" sz="3000" b="1" i="0" u="sng" strike="noStrike" kern="1200" cap="none" spc="0" normalizeH="0" baseline="0" noProof="0" dirty="0" smtClean="0">
              <a:ln>
                <a:noFill/>
              </a:ln>
              <a:effectLst>
                <a:outerShdw blurRad="38100" dist="25400" dir="5400000" algn="tl" rotWithShape="0">
                  <a:srgbClr val="000000">
                    <a:alpha val="43000"/>
                  </a:srgbClr>
                </a:outerShdw>
              </a:effectLst>
              <a:uLnTx/>
              <a:uFillTx/>
              <a:latin typeface="Garamond" pitchFamily="18" charset="0"/>
              <a:ea typeface="Kozuka Gothic Pro M" pitchFamily="34" charset="-128"/>
              <a:cs typeface="+mj-cs"/>
            </a:endParaRPr>
          </a:p>
        </p:txBody>
      </p:sp>
      <p:sp>
        <p:nvSpPr>
          <p:cNvPr id="7" name="TextBox 6"/>
          <p:cNvSpPr txBox="1"/>
          <p:nvPr/>
        </p:nvSpPr>
        <p:spPr>
          <a:xfrm>
            <a:off x="4343400" y="1219200"/>
            <a:ext cx="4495800" cy="3416320"/>
          </a:xfrm>
          <a:prstGeom prst="rect">
            <a:avLst/>
          </a:prstGeom>
          <a:noFill/>
        </p:spPr>
        <p:txBody>
          <a:bodyPr wrap="square" rtlCol="0">
            <a:spAutoFit/>
          </a:bodyPr>
          <a:lstStyle/>
          <a:p>
            <a:r>
              <a:rPr lang="en-US" sz="1800" dirty="0" smtClean="0"/>
              <a:t>Here’s a look at the first section of metadata in the panel.  This is a combination of Exif technical metadata supplied automatically from the capture device, and administrative metadata provided by the project metadata preset.  Remember, the metadata from the preset was added to the catalog for the object during import.  Additional metadata can be added to individual objects through the Lightroom metadata panel.  Metadata from one object can also be synched among a collection’s objects…</a:t>
            </a:r>
            <a:endParaRPr lang="en-US" sz="1800" dirty="0"/>
          </a:p>
        </p:txBody>
      </p:sp>
      <p:pic>
        <p:nvPicPr>
          <p:cNvPr id="2"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28600" y="76200"/>
            <a:ext cx="3641743" cy="67246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ransition spd="slow">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343400" y="1219200"/>
            <a:ext cx="4495800" cy="923330"/>
          </a:xfrm>
          <a:prstGeom prst="rect">
            <a:avLst/>
          </a:prstGeom>
          <a:noFill/>
        </p:spPr>
        <p:txBody>
          <a:bodyPr wrap="square" rtlCol="0">
            <a:spAutoFit/>
          </a:bodyPr>
          <a:lstStyle/>
          <a:p>
            <a:r>
              <a:rPr lang="en-US" sz="1800" dirty="0" smtClean="0"/>
              <a:t>…scrolling down through the fields.  Exif, IPTC, etc. are all gathered within the broader XMP metadata space.</a:t>
            </a:r>
            <a:endParaRPr lang="en-US" sz="1800" dirty="0"/>
          </a:p>
        </p:txBody>
      </p:sp>
      <p:pic>
        <p:nvPicPr>
          <p:cNvPr id="2"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28600" y="76200"/>
            <a:ext cx="3443368" cy="665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Rectangle 2"/>
          <p:cNvSpPr txBox="1">
            <a:spLocks noChangeArrowheads="1"/>
          </p:cNvSpPr>
          <p:nvPr/>
        </p:nvSpPr>
        <p:spPr>
          <a:xfrm>
            <a:off x="685800" y="304800"/>
            <a:ext cx="7467600" cy="381000"/>
          </a:xfrm>
          <a:prstGeom prst="rect">
            <a:avLst/>
          </a:prstGeom>
          <a:ln>
            <a:noFill/>
          </a:ln>
        </p:spPr>
        <p:txBody>
          <a:bodyPr vert="horz" lIns="0" tIns="0" rIns="18288" bIns="0" anchor="b">
            <a:noAutofit/>
            <a:scene3d>
              <a:camera prst="orthographicFront"/>
              <a:lightRig rig="freezing" dir="t">
                <a:rot lat="0" lon="0" rev="5640000"/>
              </a:lightRig>
            </a:scene3d>
            <a:sp3d prstMaterial="flat">
              <a:bevelT w="38100" h="38100"/>
              <a:contourClr>
                <a:schemeClr val="tx2"/>
              </a:contourClr>
            </a:sp3d>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3000" b="1" i="0" u="none" strike="noStrike" kern="1200" cap="none" spc="0" normalizeH="0" baseline="0" noProof="0" dirty="0" smtClean="0">
                <a:ln>
                  <a:noFill/>
                </a:ln>
                <a:effectLst>
                  <a:outerShdw blurRad="38100" dist="25400" dir="5400000" algn="tl" rotWithShape="0">
                    <a:srgbClr val="000000">
                      <a:alpha val="43000"/>
                    </a:srgbClr>
                  </a:outerShdw>
                </a:effectLst>
                <a:uLnTx/>
                <a:uFillTx/>
                <a:latin typeface="Garamond" pitchFamily="18" charset="0"/>
                <a:ea typeface="Kozuka Gothic Pro M" pitchFamily="34" charset="-128"/>
                <a:cs typeface="+mj-cs"/>
              </a:rPr>
              <a:t>I. Lightroom Import</a:t>
            </a:r>
            <a:endParaRPr kumimoji="0" lang="en-US" sz="3000" b="1" i="0" u="sng" strike="noStrike" kern="1200" cap="none" spc="0" normalizeH="0" baseline="0" noProof="0" dirty="0" smtClean="0">
              <a:ln>
                <a:noFill/>
              </a:ln>
              <a:effectLst>
                <a:outerShdw blurRad="38100" dist="25400" dir="5400000" algn="tl" rotWithShape="0">
                  <a:srgbClr val="000000">
                    <a:alpha val="43000"/>
                  </a:srgbClr>
                </a:outerShdw>
              </a:effectLst>
              <a:uLnTx/>
              <a:uFillTx/>
              <a:latin typeface="Garamond" pitchFamily="18" charset="0"/>
              <a:ea typeface="Kozuka Gothic Pro M" pitchFamily="34" charset="-128"/>
              <a:cs typeface="+mj-cs"/>
            </a:endParaRPr>
          </a:p>
        </p:txBody>
      </p:sp>
    </p:spTree>
  </p:cSld>
  <p:clrMapOvr>
    <a:masterClrMapping/>
  </p:clrMapOvr>
  <p:transition spd="slow">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343400" y="2057400"/>
            <a:ext cx="4495800" cy="923330"/>
          </a:xfrm>
          <a:prstGeom prst="rect">
            <a:avLst/>
          </a:prstGeom>
          <a:noFill/>
        </p:spPr>
        <p:txBody>
          <a:bodyPr wrap="square" rtlCol="0">
            <a:spAutoFit/>
          </a:bodyPr>
          <a:lstStyle/>
          <a:p>
            <a:r>
              <a:rPr lang="en-US" sz="1800" dirty="0" smtClean="0"/>
              <a:t>…more fields, more metadata.  Other than Exif, all of the fields are editable within the panel.</a:t>
            </a:r>
            <a:endParaRPr lang="en-US" sz="1800" dirty="0"/>
          </a:p>
        </p:txBody>
      </p:sp>
      <p:pic>
        <p:nvPicPr>
          <p:cNvPr id="2"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04800" y="1752600"/>
            <a:ext cx="3505200" cy="163820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Rectangle 2"/>
          <p:cNvSpPr txBox="1">
            <a:spLocks noChangeArrowheads="1"/>
          </p:cNvSpPr>
          <p:nvPr/>
        </p:nvSpPr>
        <p:spPr>
          <a:xfrm>
            <a:off x="685800" y="304800"/>
            <a:ext cx="7467600" cy="381000"/>
          </a:xfrm>
          <a:prstGeom prst="rect">
            <a:avLst/>
          </a:prstGeom>
          <a:ln>
            <a:noFill/>
          </a:ln>
        </p:spPr>
        <p:txBody>
          <a:bodyPr vert="horz" lIns="0" tIns="0" rIns="18288" bIns="0" anchor="b">
            <a:noAutofit/>
            <a:scene3d>
              <a:camera prst="orthographicFront"/>
              <a:lightRig rig="freezing" dir="t">
                <a:rot lat="0" lon="0" rev="5640000"/>
              </a:lightRig>
            </a:scene3d>
            <a:sp3d prstMaterial="flat">
              <a:bevelT w="38100" h="38100"/>
              <a:contourClr>
                <a:schemeClr val="tx2"/>
              </a:contourClr>
            </a:sp3d>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3000" b="1" i="0" u="none" strike="noStrike" kern="1200" cap="none" spc="0" normalizeH="0" baseline="0" noProof="0" dirty="0" smtClean="0">
                <a:ln>
                  <a:noFill/>
                </a:ln>
                <a:effectLst>
                  <a:outerShdw blurRad="38100" dist="25400" dir="5400000" algn="tl" rotWithShape="0">
                    <a:srgbClr val="000000">
                      <a:alpha val="43000"/>
                    </a:srgbClr>
                  </a:outerShdw>
                </a:effectLst>
                <a:uLnTx/>
                <a:uFillTx/>
                <a:latin typeface="Garamond" pitchFamily="18" charset="0"/>
                <a:ea typeface="Kozuka Gothic Pro M" pitchFamily="34" charset="-128"/>
                <a:cs typeface="+mj-cs"/>
              </a:rPr>
              <a:t>I. Lightroom Import</a:t>
            </a:r>
            <a:endParaRPr kumimoji="0" lang="en-US" sz="3000" b="1" i="0" u="sng" strike="noStrike" kern="1200" cap="none" spc="0" normalizeH="0" baseline="0" noProof="0" dirty="0" smtClean="0">
              <a:ln>
                <a:noFill/>
              </a:ln>
              <a:effectLst>
                <a:outerShdw blurRad="38100" dist="25400" dir="5400000" algn="tl" rotWithShape="0">
                  <a:srgbClr val="000000">
                    <a:alpha val="43000"/>
                  </a:srgbClr>
                </a:outerShdw>
              </a:effectLst>
              <a:uLnTx/>
              <a:uFillTx/>
              <a:latin typeface="Garamond" pitchFamily="18" charset="0"/>
              <a:ea typeface="Kozuka Gothic Pro M" pitchFamily="34" charset="-128"/>
              <a:cs typeface="+mj-cs"/>
            </a:endParaRPr>
          </a:p>
        </p:txBody>
      </p:sp>
    </p:spTree>
  </p:cSld>
  <p:clrMapOvr>
    <a:masterClrMapping/>
  </p:clrMapOvr>
  <p:transition spd="slow">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685800" y="304800"/>
            <a:ext cx="7772400" cy="381000"/>
          </a:xfrm>
          <a:prstGeom prst="rect">
            <a:avLst/>
          </a:prstGeom>
          <a:ln>
            <a:noFill/>
          </a:ln>
        </p:spPr>
        <p:txBody>
          <a:bodyPr vert="horz" lIns="0" tIns="0" rIns="18288" bIns="0" anchor="b">
            <a:noAutofit/>
            <a:scene3d>
              <a:camera prst="orthographicFront"/>
              <a:lightRig rig="freezing" dir="t">
                <a:rot lat="0" lon="0" rev="5640000"/>
              </a:lightRig>
            </a:scene3d>
            <a:sp3d prstMaterial="flat">
              <a:bevelT w="38100" h="38100"/>
              <a:contourClr>
                <a:schemeClr val="tx2"/>
              </a:contourClr>
            </a:sp3d>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3000" b="1" i="0" u="none" strike="noStrike" kern="1200" cap="none" spc="0" normalizeH="0" baseline="0" noProof="0" dirty="0" smtClean="0">
                <a:ln>
                  <a:noFill/>
                </a:ln>
                <a:effectLst>
                  <a:outerShdw blurRad="38100" dist="25400" dir="5400000" algn="tl" rotWithShape="0">
                    <a:srgbClr val="000000">
                      <a:alpha val="43000"/>
                    </a:srgbClr>
                  </a:outerShdw>
                </a:effectLst>
                <a:uLnTx/>
                <a:uFillTx/>
                <a:latin typeface="Garamond" pitchFamily="18" charset="0"/>
                <a:ea typeface="Kozuka Gothic Pro M" pitchFamily="34" charset="-128"/>
                <a:cs typeface="+mj-cs"/>
              </a:rPr>
              <a:t>II. Lightroom Search</a:t>
            </a:r>
            <a:endParaRPr kumimoji="0" lang="en-US" sz="3000" b="1" i="0" u="sng" strike="noStrike" kern="1200" cap="none" spc="0" normalizeH="0" baseline="0" noProof="0" dirty="0" smtClean="0">
              <a:ln>
                <a:noFill/>
              </a:ln>
              <a:effectLst>
                <a:outerShdw blurRad="38100" dist="25400" dir="5400000" algn="tl" rotWithShape="0">
                  <a:srgbClr val="000000">
                    <a:alpha val="43000"/>
                  </a:srgbClr>
                </a:outerShdw>
              </a:effectLst>
              <a:uLnTx/>
              <a:uFillTx/>
              <a:latin typeface="Garamond" pitchFamily="18" charset="0"/>
              <a:ea typeface="Kozuka Gothic Pro M" pitchFamily="34" charset="-128"/>
              <a:cs typeface="+mj-cs"/>
            </a:endParaRPr>
          </a:p>
        </p:txBody>
      </p:sp>
      <p:sp>
        <p:nvSpPr>
          <p:cNvPr id="7" name="TextBox 6"/>
          <p:cNvSpPr txBox="1"/>
          <p:nvPr/>
        </p:nvSpPr>
        <p:spPr>
          <a:xfrm>
            <a:off x="609600" y="5715000"/>
            <a:ext cx="8001000" cy="738664"/>
          </a:xfrm>
          <a:prstGeom prst="rect">
            <a:avLst/>
          </a:prstGeom>
          <a:noFill/>
        </p:spPr>
        <p:txBody>
          <a:bodyPr wrap="square" rtlCol="0">
            <a:spAutoFit/>
          </a:bodyPr>
          <a:lstStyle/>
          <a:p>
            <a:r>
              <a:rPr lang="en-US" sz="1400" dirty="0" smtClean="0"/>
              <a:t>DAMs have the ability to take all of that metadata, plus keywords, etc. that can be added after initial import, and leverage it for discovery across broad file types and physical locations.  Here’s how Lightroom facilitates this.</a:t>
            </a:r>
            <a:endParaRPr lang="en-US" sz="1400" dirty="0"/>
          </a:p>
        </p:txBody>
      </p:sp>
      <p:pic>
        <p:nvPicPr>
          <p:cNvPr id="2"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42875" y="990600"/>
            <a:ext cx="8934450" cy="447415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ransition spd="slow">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685800" y="152400"/>
            <a:ext cx="7772400" cy="381000"/>
          </a:xfrm>
          <a:prstGeom prst="rect">
            <a:avLst/>
          </a:prstGeom>
          <a:ln>
            <a:noFill/>
          </a:ln>
        </p:spPr>
        <p:txBody>
          <a:bodyPr vert="horz" lIns="0" tIns="0" rIns="18288" bIns="0" anchor="b">
            <a:normAutofit fontScale="82500" lnSpcReduction="20000"/>
            <a:scene3d>
              <a:camera prst="orthographicFront"/>
              <a:lightRig rig="freezing" dir="t">
                <a:rot lat="0" lon="0" rev="5640000"/>
              </a:lightRig>
            </a:scene3d>
            <a:sp3d prstMaterial="flat">
              <a:bevelT w="38100" h="38100"/>
              <a:contourClr>
                <a:schemeClr val="tx2"/>
              </a:contourClr>
            </a:sp3d>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1200" cap="none" spc="0" normalizeH="0" baseline="0" noProof="0" dirty="0" smtClean="0">
                <a:ln>
                  <a:noFill/>
                </a:ln>
                <a:effectLst>
                  <a:outerShdw blurRad="38100" dist="25400" dir="5400000" algn="tl" rotWithShape="0">
                    <a:srgbClr val="000000">
                      <a:alpha val="43000"/>
                    </a:srgbClr>
                  </a:outerShdw>
                </a:effectLst>
                <a:uLnTx/>
                <a:uFillTx/>
                <a:latin typeface="Garamond" pitchFamily="18" charset="0"/>
                <a:ea typeface="Kozuka Gothic Pro M" pitchFamily="34" charset="-128"/>
                <a:cs typeface="+mj-cs"/>
              </a:rPr>
              <a:t>III. Lightroom Export</a:t>
            </a:r>
            <a:endParaRPr kumimoji="0" lang="en-US" sz="3600" b="1" i="0" u="sng" strike="noStrike" kern="1200" cap="none" spc="0" normalizeH="0" baseline="0" noProof="0" dirty="0" smtClean="0">
              <a:ln>
                <a:noFill/>
              </a:ln>
              <a:effectLst>
                <a:outerShdw blurRad="38100" dist="25400" dir="5400000" algn="tl" rotWithShape="0">
                  <a:srgbClr val="000000">
                    <a:alpha val="43000"/>
                  </a:srgbClr>
                </a:outerShdw>
              </a:effectLst>
              <a:uLnTx/>
              <a:uFillTx/>
              <a:latin typeface="Garamond" pitchFamily="18" charset="0"/>
              <a:ea typeface="Kozuka Gothic Pro M" pitchFamily="34" charset="-128"/>
              <a:cs typeface="+mj-cs"/>
            </a:endParaRPr>
          </a:p>
        </p:txBody>
      </p:sp>
      <p:sp>
        <p:nvSpPr>
          <p:cNvPr id="7" name="TextBox 6"/>
          <p:cNvSpPr txBox="1"/>
          <p:nvPr/>
        </p:nvSpPr>
        <p:spPr>
          <a:xfrm>
            <a:off x="6248400" y="838200"/>
            <a:ext cx="2590800" cy="5847755"/>
          </a:xfrm>
          <a:prstGeom prst="rect">
            <a:avLst/>
          </a:prstGeom>
          <a:noFill/>
        </p:spPr>
        <p:txBody>
          <a:bodyPr wrap="square" rtlCol="0">
            <a:spAutoFit/>
          </a:bodyPr>
          <a:lstStyle/>
          <a:p>
            <a:r>
              <a:rPr lang="en-US" sz="1700" dirty="0" smtClean="0"/>
              <a:t>Compressed and optimized derivatives (output sharpened, etc.) can be made either individually or in batches through customized output or saved </a:t>
            </a:r>
            <a:r>
              <a:rPr lang="en-US" sz="1700" i="1" dirty="0" smtClean="0"/>
              <a:t>presets</a:t>
            </a:r>
            <a:r>
              <a:rPr lang="en-US" sz="1700" dirty="0" smtClean="0"/>
              <a:t> for web, print or other targeted reproduction spaces.  A record of such fulfilled requests can then be written back to the individual object’s catalog metadata for tracking.  Batches of exported items can be the result of custom searches across the catalog, etc.  *Note: for the DAM to be able to generate such reproduction derivatives it must go “online” and have temporary read access to the original master files.</a:t>
            </a:r>
            <a:endParaRPr lang="en-US" sz="1700" dirty="0"/>
          </a:p>
        </p:txBody>
      </p:sp>
      <p:pic>
        <p:nvPicPr>
          <p:cNvPr id="10242" name="Picture 2"/>
          <p:cNvPicPr>
            <a:picLocks noChangeAspect="1" noChangeArrowheads="1"/>
          </p:cNvPicPr>
          <p:nvPr/>
        </p:nvPicPr>
        <p:blipFill>
          <a:blip r:embed="rId3" cstate="print"/>
          <a:srcRect/>
          <a:stretch>
            <a:fillRect/>
          </a:stretch>
        </p:blipFill>
        <p:spPr bwMode="auto">
          <a:xfrm>
            <a:off x="381000" y="609600"/>
            <a:ext cx="5410200" cy="6164537"/>
          </a:xfrm>
          <a:prstGeom prst="rect">
            <a:avLst/>
          </a:prstGeom>
          <a:noFill/>
          <a:ln w="9525">
            <a:noFill/>
            <a:miter lim="800000"/>
            <a:headEnd/>
            <a:tailEnd/>
          </a:ln>
        </p:spPr>
      </p:pic>
    </p:spTree>
  </p:cSld>
  <p:clrMapOvr>
    <a:masterClrMapping/>
  </p:clrMapOvr>
  <p:transition spd="slow">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685800" y="381000"/>
            <a:ext cx="7772400" cy="381000"/>
          </a:xfrm>
          <a:prstGeom prst="rect">
            <a:avLst/>
          </a:prstGeom>
          <a:ln>
            <a:noFill/>
          </a:ln>
        </p:spPr>
        <p:txBody>
          <a:bodyPr vert="horz" lIns="0" tIns="0" rIns="18288" bIns="0" anchor="b">
            <a:noAutofit/>
            <a:scene3d>
              <a:camera prst="orthographicFront"/>
              <a:lightRig rig="freezing" dir="t">
                <a:rot lat="0" lon="0" rev="5640000"/>
              </a:lightRig>
            </a:scene3d>
            <a:sp3d prstMaterial="flat">
              <a:bevelT w="38100" h="38100"/>
              <a:contourClr>
                <a:schemeClr val="tx2"/>
              </a:contourClr>
            </a:sp3d>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3000" b="1" i="0" u="none" strike="noStrike" kern="1200" cap="none" spc="0" normalizeH="0" baseline="0" noProof="0" dirty="0" smtClean="0">
                <a:ln>
                  <a:noFill/>
                </a:ln>
                <a:effectLst>
                  <a:outerShdw blurRad="38100" dist="25400" dir="5400000" algn="tl" rotWithShape="0">
                    <a:srgbClr val="000000">
                      <a:alpha val="43000"/>
                    </a:srgbClr>
                  </a:outerShdw>
                </a:effectLst>
                <a:uLnTx/>
                <a:uFillTx/>
                <a:latin typeface="Garamond" pitchFamily="18" charset="0"/>
                <a:ea typeface="Kozuka Gothic Pro M" pitchFamily="34" charset="-128"/>
                <a:cs typeface="+mj-cs"/>
              </a:rPr>
              <a:t>IV. Why not just use Lightroom, then???</a:t>
            </a:r>
            <a:endParaRPr kumimoji="0" lang="en-US" sz="3000" b="1" i="0" u="sng" strike="noStrike" kern="1200" cap="none" spc="0" normalizeH="0" baseline="0" noProof="0" dirty="0" smtClean="0">
              <a:ln>
                <a:noFill/>
              </a:ln>
              <a:effectLst>
                <a:outerShdw blurRad="38100" dist="25400" dir="5400000" algn="tl" rotWithShape="0">
                  <a:srgbClr val="000000">
                    <a:alpha val="43000"/>
                  </a:srgbClr>
                </a:outerShdw>
              </a:effectLst>
              <a:uLnTx/>
              <a:uFillTx/>
              <a:latin typeface="Garamond" pitchFamily="18" charset="0"/>
              <a:ea typeface="Kozuka Gothic Pro M" pitchFamily="34" charset="-128"/>
              <a:cs typeface="+mj-cs"/>
            </a:endParaRPr>
          </a:p>
        </p:txBody>
      </p:sp>
      <p:sp>
        <p:nvSpPr>
          <p:cNvPr id="7" name="TextBox 6"/>
          <p:cNvSpPr txBox="1"/>
          <p:nvPr/>
        </p:nvSpPr>
        <p:spPr>
          <a:xfrm>
            <a:off x="685800" y="1066800"/>
            <a:ext cx="8153400" cy="5016758"/>
          </a:xfrm>
          <a:prstGeom prst="rect">
            <a:avLst/>
          </a:prstGeom>
          <a:noFill/>
        </p:spPr>
        <p:txBody>
          <a:bodyPr wrap="square" rtlCol="0">
            <a:spAutoFit/>
          </a:bodyPr>
          <a:lstStyle/>
          <a:p>
            <a:pPr marL="342900" indent="-342900">
              <a:buFont typeface="+mj-lt"/>
              <a:buAutoNum type="arabicPeriod"/>
            </a:pPr>
            <a:r>
              <a:rPr lang="en-US" sz="2000" dirty="0" smtClean="0"/>
              <a:t>Lightroom primarily supports raw/DNG, TIFF, and JPEG formats.  Not broad enough to handle JPEG 2000 or other electronic record types (e.g. MS Office files, etc.)</a:t>
            </a:r>
            <a:br>
              <a:rPr lang="en-US" sz="2000" dirty="0" smtClean="0"/>
            </a:br>
            <a:endParaRPr lang="en-US" sz="2000" dirty="0" smtClean="0"/>
          </a:p>
          <a:p>
            <a:pPr marL="342900" indent="-342900">
              <a:buFont typeface="+mj-lt"/>
              <a:buAutoNum type="arabicPeriod"/>
            </a:pPr>
            <a:r>
              <a:rPr lang="en-US" sz="2000" dirty="0" smtClean="0"/>
              <a:t>Lightroom has no hard image limit, but Adobe reports that, </a:t>
            </a:r>
            <a:r>
              <a:rPr lang="en-US" sz="2000" i="1" dirty="0" smtClean="0"/>
              <a:t>“Your computer could run out of address space for your photos anywhere from 100,000 through 1,000,000 photos.”*</a:t>
            </a:r>
            <a:r>
              <a:rPr lang="en-US" sz="2000" dirty="0" smtClean="0"/>
              <a:t/>
            </a:r>
            <a:br>
              <a:rPr lang="en-US" sz="2000" dirty="0" smtClean="0"/>
            </a:br>
            <a:endParaRPr lang="en-US" sz="2000" dirty="0" smtClean="0"/>
          </a:p>
          <a:p>
            <a:pPr marL="342900" indent="-342900">
              <a:buFont typeface="+mj-lt"/>
              <a:buAutoNum type="arabicPeriod"/>
            </a:pPr>
            <a:r>
              <a:rPr lang="en-US" sz="2000" dirty="0" smtClean="0"/>
              <a:t>Lightroom isn’t technically OAIS-based.  But it could, as could other DAM offerings, possibly work in tandem with an OAIS-compliant archival file system since a DAM needn’t write back to the master files or be a part of original OAIS ingestion.</a:t>
            </a:r>
            <a:br>
              <a:rPr lang="en-US" sz="2000" dirty="0" smtClean="0"/>
            </a:br>
            <a:endParaRPr lang="en-US" sz="2000" dirty="0" smtClean="0"/>
          </a:p>
          <a:p>
            <a:pPr marL="342900" indent="-342900">
              <a:buFont typeface="+mj-lt"/>
              <a:buAutoNum type="arabicPeriod"/>
            </a:pPr>
            <a:r>
              <a:rPr lang="en-US" sz="2000" dirty="0" smtClean="0"/>
              <a:t>Enterprise-level DAM offerings can overcome some of these pitfalls but may not offer comparable built in image/file optimization tools such as Lightroom, however.</a:t>
            </a:r>
          </a:p>
        </p:txBody>
      </p:sp>
      <p:sp>
        <p:nvSpPr>
          <p:cNvPr id="4" name="TextBox 3"/>
          <p:cNvSpPr txBox="1"/>
          <p:nvPr/>
        </p:nvSpPr>
        <p:spPr>
          <a:xfrm>
            <a:off x="685800" y="6169223"/>
            <a:ext cx="7620000" cy="307777"/>
          </a:xfrm>
          <a:prstGeom prst="rect">
            <a:avLst/>
          </a:prstGeom>
          <a:noFill/>
        </p:spPr>
        <p:txBody>
          <a:bodyPr wrap="square" rtlCol="0">
            <a:spAutoFit/>
          </a:bodyPr>
          <a:lstStyle/>
          <a:p>
            <a:r>
              <a:rPr lang="en-US" sz="1400" dirty="0" smtClean="0"/>
              <a:t>* </a:t>
            </a:r>
            <a:r>
              <a:rPr lang="en-US" sz="1400" dirty="0" smtClean="0">
                <a:hlinkClick r:id="rId3"/>
              </a:rPr>
              <a:t>http://kb2.adobe.com/cps/333/333736.html#main_How_many_photos_can_I_have_in_a_catalog_</a:t>
            </a:r>
            <a:r>
              <a:rPr lang="en-US" sz="1400" dirty="0" smtClean="0"/>
              <a:t> </a:t>
            </a:r>
            <a:endParaRPr lang="en-US" sz="1400" dirty="0"/>
          </a:p>
        </p:txBody>
      </p:sp>
    </p:spTree>
  </p:cSld>
  <p:clrMapOvr>
    <a:masterClrMapping/>
  </p:clrMapOvr>
  <p:transition spd="slow">
    <p:dissolv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685800" y="762000"/>
            <a:ext cx="7772400" cy="381000"/>
          </a:xfrm>
          <a:prstGeom prst="rect">
            <a:avLst/>
          </a:prstGeom>
          <a:ln>
            <a:noFill/>
          </a:ln>
        </p:spPr>
        <p:txBody>
          <a:bodyPr vert="horz" lIns="0" tIns="0" rIns="18288" bIns="0" anchor="b">
            <a:noAutofit/>
            <a:scene3d>
              <a:camera prst="orthographicFront"/>
              <a:lightRig rig="freezing" dir="t">
                <a:rot lat="0" lon="0" rev="5640000"/>
              </a:lightRig>
            </a:scene3d>
            <a:sp3d prstMaterial="flat">
              <a:bevelT w="38100" h="38100"/>
              <a:contourClr>
                <a:schemeClr val="tx2"/>
              </a:contourClr>
            </a:sp3d>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3000" b="1" i="0" u="none" strike="noStrike" kern="1200" cap="none" spc="0" normalizeH="0" baseline="0" noProof="0" dirty="0" smtClean="0">
                <a:ln>
                  <a:noFill/>
                </a:ln>
                <a:effectLst>
                  <a:outerShdw blurRad="38100" dist="25400" dir="5400000" algn="tl" rotWithShape="0">
                    <a:srgbClr val="000000">
                      <a:alpha val="43000"/>
                    </a:srgbClr>
                  </a:outerShdw>
                </a:effectLst>
                <a:uLnTx/>
                <a:uFillTx/>
                <a:latin typeface="Garamond" pitchFamily="18" charset="0"/>
                <a:ea typeface="Kozuka Gothic Pro M" pitchFamily="34" charset="-128"/>
                <a:cs typeface="+mj-cs"/>
              </a:rPr>
              <a:t>V. What else is out there???</a:t>
            </a:r>
            <a:endParaRPr kumimoji="0" lang="en-US" sz="3000" b="1" i="0" u="sng" strike="noStrike" kern="1200" cap="none" spc="0" normalizeH="0" baseline="0" noProof="0" dirty="0" smtClean="0">
              <a:ln>
                <a:noFill/>
              </a:ln>
              <a:effectLst>
                <a:outerShdw blurRad="38100" dist="25400" dir="5400000" algn="tl" rotWithShape="0">
                  <a:srgbClr val="000000">
                    <a:alpha val="43000"/>
                  </a:srgbClr>
                </a:outerShdw>
              </a:effectLst>
              <a:uLnTx/>
              <a:uFillTx/>
              <a:latin typeface="Garamond" pitchFamily="18" charset="0"/>
              <a:ea typeface="Kozuka Gothic Pro M" pitchFamily="34" charset="-128"/>
              <a:cs typeface="+mj-cs"/>
            </a:endParaRPr>
          </a:p>
        </p:txBody>
      </p:sp>
      <p:sp>
        <p:nvSpPr>
          <p:cNvPr id="7" name="TextBox 6"/>
          <p:cNvSpPr txBox="1"/>
          <p:nvPr/>
        </p:nvSpPr>
        <p:spPr>
          <a:xfrm>
            <a:off x="685800" y="1524000"/>
            <a:ext cx="8153400" cy="4154984"/>
          </a:xfrm>
          <a:prstGeom prst="rect">
            <a:avLst/>
          </a:prstGeom>
          <a:noFill/>
        </p:spPr>
        <p:txBody>
          <a:bodyPr wrap="square" rtlCol="0">
            <a:spAutoFit/>
          </a:bodyPr>
          <a:lstStyle/>
          <a:p>
            <a:pPr marL="342900" indent="-342900">
              <a:buFont typeface="Arial" pitchFamily="34" charset="0"/>
              <a:buChar char="•"/>
            </a:pPr>
            <a:r>
              <a:rPr lang="en-US" dirty="0" smtClean="0">
                <a:hlinkClick r:id="rId3"/>
              </a:rPr>
              <a:t>Extensis Portfolio</a:t>
            </a:r>
            <a:r>
              <a:rPr lang="en-US" dirty="0" smtClean="0"/>
              <a:t/>
            </a:r>
            <a:br>
              <a:rPr lang="en-US" dirty="0" smtClean="0"/>
            </a:br>
            <a:endParaRPr lang="en-US" dirty="0" smtClean="0"/>
          </a:p>
          <a:p>
            <a:pPr marL="342900" indent="-342900">
              <a:buFont typeface="Arial" pitchFamily="34" charset="0"/>
              <a:buChar char="•"/>
            </a:pPr>
            <a:r>
              <a:rPr lang="en-US" dirty="0" smtClean="0">
                <a:hlinkClick r:id="rId4"/>
              </a:rPr>
              <a:t>Phase One Media Pro</a:t>
            </a:r>
            <a:r>
              <a:rPr lang="en-US" dirty="0" smtClean="0"/>
              <a:t/>
            </a:r>
            <a:br>
              <a:rPr lang="en-US" dirty="0" smtClean="0"/>
            </a:br>
            <a:endParaRPr lang="en-US" dirty="0" smtClean="0"/>
          </a:p>
          <a:p>
            <a:pPr marL="342900" indent="-342900">
              <a:buFont typeface="Arial" pitchFamily="34" charset="0"/>
              <a:buChar char="•"/>
            </a:pPr>
            <a:r>
              <a:rPr lang="en-US" dirty="0" smtClean="0">
                <a:hlinkClick r:id="rId5"/>
              </a:rPr>
              <a:t>Media Beacon</a:t>
            </a:r>
            <a:r>
              <a:rPr lang="en-US" dirty="0" smtClean="0"/>
              <a:t/>
            </a:r>
            <a:br>
              <a:rPr lang="en-US" dirty="0" smtClean="0"/>
            </a:br>
            <a:endParaRPr lang="en-US" dirty="0" smtClean="0"/>
          </a:p>
          <a:p>
            <a:pPr marL="342900" indent="-342900">
              <a:buFont typeface="Arial" pitchFamily="34" charset="0"/>
              <a:buChar char="•"/>
            </a:pPr>
            <a:r>
              <a:rPr lang="en-US" dirty="0" smtClean="0">
                <a:hlinkClick r:id="rId6"/>
              </a:rPr>
              <a:t>Artesia (now known as Media Management’s Open Text)</a:t>
            </a:r>
            <a:r>
              <a:rPr lang="en-US" dirty="0" smtClean="0"/>
              <a:t/>
            </a:r>
            <a:br>
              <a:rPr lang="en-US" dirty="0" smtClean="0"/>
            </a:br>
            <a:endParaRPr lang="en-US" dirty="0" smtClean="0"/>
          </a:p>
          <a:p>
            <a:pPr marL="342900" indent="-342900">
              <a:buFont typeface="Arial" pitchFamily="34" charset="0"/>
              <a:buChar char="•"/>
            </a:pPr>
            <a:r>
              <a:rPr lang="en-US" dirty="0" smtClean="0">
                <a:hlinkClick r:id="rId7"/>
              </a:rPr>
              <a:t>Canto Cumulus</a:t>
            </a:r>
            <a:r>
              <a:rPr lang="en-US" dirty="0" smtClean="0"/>
              <a:t/>
            </a:r>
            <a:br>
              <a:rPr lang="en-US" dirty="0" smtClean="0"/>
            </a:br>
            <a:endParaRPr lang="en-US" dirty="0" smtClean="0"/>
          </a:p>
          <a:p>
            <a:pPr marL="342900" indent="-342900">
              <a:buFont typeface="Arial" pitchFamily="34" charset="0"/>
              <a:buChar char="•"/>
            </a:pPr>
            <a:r>
              <a:rPr lang="en-US" dirty="0" smtClean="0">
                <a:hlinkClick r:id="rId8"/>
              </a:rPr>
              <a:t>Ex Libris Rosetta</a:t>
            </a:r>
            <a:endParaRPr lang="en-US" dirty="0" smtClean="0"/>
          </a:p>
        </p:txBody>
      </p:sp>
    </p:spTree>
  </p:cSld>
  <p:clrMapOvr>
    <a:masterClrMapping/>
  </p:clrMapOvr>
  <p:transition spd="slow">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304800" y="381000"/>
            <a:ext cx="8382000" cy="381000"/>
          </a:xfrm>
          <a:prstGeom prst="rect">
            <a:avLst/>
          </a:prstGeom>
          <a:ln>
            <a:noFill/>
          </a:ln>
        </p:spPr>
        <p:txBody>
          <a:bodyPr vert="horz" lIns="0" tIns="0" rIns="18288" bIns="0" anchor="b">
            <a:noAutofit/>
            <a:scene3d>
              <a:camera prst="orthographicFront"/>
              <a:lightRig rig="freezing" dir="t">
                <a:rot lat="0" lon="0" rev="5640000"/>
              </a:lightRig>
            </a:scene3d>
            <a:sp3d prstMaterial="flat">
              <a:bevelT w="38100" h="38100"/>
              <a:contourClr>
                <a:schemeClr val="tx2"/>
              </a:contourClr>
            </a:sp3d>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3000" b="1" i="0" u="none" strike="noStrike" kern="1200" cap="none" spc="0" normalizeH="0" baseline="0" noProof="0" dirty="0" smtClean="0">
                <a:ln>
                  <a:noFill/>
                </a:ln>
                <a:effectLst>
                  <a:outerShdw blurRad="38100" dist="25400" dir="5400000" algn="tl" rotWithShape="0">
                    <a:srgbClr val="000000">
                      <a:alpha val="43000"/>
                    </a:srgbClr>
                  </a:outerShdw>
                </a:effectLst>
                <a:uLnTx/>
                <a:uFillTx/>
                <a:latin typeface="Garamond" pitchFamily="18" charset="0"/>
                <a:ea typeface="Kozuka Gothic Pro M" pitchFamily="34" charset="-128"/>
                <a:cs typeface="+mj-cs"/>
              </a:rPr>
              <a:t>VI. A Word About Embedded vs. Catalog Metadata</a:t>
            </a:r>
            <a:endParaRPr kumimoji="0" lang="en-US" sz="3000" b="1" i="0" u="sng" strike="noStrike" kern="1200" cap="none" spc="0" normalizeH="0" baseline="0" noProof="0" dirty="0" smtClean="0">
              <a:ln>
                <a:noFill/>
              </a:ln>
              <a:effectLst>
                <a:outerShdw blurRad="38100" dist="25400" dir="5400000" algn="tl" rotWithShape="0">
                  <a:srgbClr val="000000">
                    <a:alpha val="43000"/>
                  </a:srgbClr>
                </a:outerShdw>
              </a:effectLst>
              <a:uLnTx/>
              <a:uFillTx/>
              <a:latin typeface="Garamond" pitchFamily="18" charset="0"/>
              <a:ea typeface="Kozuka Gothic Pro M" pitchFamily="34" charset="-128"/>
              <a:cs typeface="+mj-cs"/>
            </a:endParaRPr>
          </a:p>
        </p:txBody>
      </p:sp>
      <p:sp>
        <p:nvSpPr>
          <p:cNvPr id="4" name="TextBox 3"/>
          <p:cNvSpPr txBox="1"/>
          <p:nvPr/>
        </p:nvSpPr>
        <p:spPr>
          <a:xfrm>
            <a:off x="685800" y="914400"/>
            <a:ext cx="8153400" cy="5262979"/>
          </a:xfrm>
          <a:prstGeom prst="rect">
            <a:avLst/>
          </a:prstGeom>
          <a:noFill/>
        </p:spPr>
        <p:txBody>
          <a:bodyPr wrap="square" rtlCol="0">
            <a:spAutoFit/>
          </a:bodyPr>
          <a:lstStyle/>
          <a:p>
            <a:pPr marL="342900" indent="-342900">
              <a:buFont typeface="Arial" pitchFamily="34" charset="0"/>
              <a:buChar char="•"/>
            </a:pPr>
            <a:r>
              <a:rPr lang="en-US" dirty="0" smtClean="0"/>
              <a:t>Take the time to understand the source and flow of metadata from master file at import &gt; DAM (catalog) &gt; master file &gt; exported file.</a:t>
            </a:r>
          </a:p>
          <a:p>
            <a:pPr marL="342900" indent="-342900">
              <a:buFont typeface="Arial" pitchFamily="34" charset="0"/>
              <a:buChar char="•"/>
            </a:pPr>
            <a:endParaRPr lang="en-US" dirty="0" smtClean="0"/>
          </a:p>
          <a:p>
            <a:pPr marL="342900" indent="-342900">
              <a:buFont typeface="Arial" pitchFamily="34" charset="0"/>
              <a:buChar char="•"/>
            </a:pPr>
            <a:r>
              <a:rPr lang="en-US" dirty="0" smtClean="0"/>
              <a:t>Understand the possible risk/rewards of completely synchronized and up to date embedded metadata…</a:t>
            </a:r>
          </a:p>
          <a:p>
            <a:pPr marL="342900" indent="-342900">
              <a:buFont typeface="Arial" pitchFamily="34" charset="0"/>
              <a:buChar char="•"/>
            </a:pPr>
            <a:endParaRPr lang="en-US" dirty="0" smtClean="0"/>
          </a:p>
          <a:p>
            <a:pPr marL="342900" indent="-342900">
              <a:buFont typeface="Arial" pitchFamily="34" charset="0"/>
              <a:buChar char="•"/>
            </a:pPr>
            <a:r>
              <a:rPr lang="en-US" i="1" dirty="0" smtClean="0"/>
              <a:t>Never-to-be-touched master files simply described in DAM catalog vs. secondary writes back to masters as metadata is updated over time in DAM, and then dynamically synchronized and embedded in master files themselves</a:t>
            </a:r>
            <a:br>
              <a:rPr lang="en-US" i="1" dirty="0" smtClean="0"/>
            </a:br>
            <a:endParaRPr lang="en-US" i="1" dirty="0" smtClean="0"/>
          </a:p>
          <a:p>
            <a:pPr marL="342900" indent="-342900">
              <a:buFont typeface="Arial" pitchFamily="34" charset="0"/>
              <a:buChar char="•"/>
            </a:pPr>
            <a:r>
              <a:rPr lang="en-US" i="1" dirty="0" smtClean="0"/>
              <a:t>Catalog-dependent metadata (DAM), vs. the file as its own best metadata backup</a:t>
            </a:r>
          </a:p>
        </p:txBody>
      </p:sp>
    </p:spTree>
  </p:cSld>
  <p:clrMapOvr>
    <a:masterClrMapping/>
  </p:clrMapOvr>
  <p:transition spd="slow">
    <p:dissolv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304800" y="381000"/>
            <a:ext cx="8382000" cy="381000"/>
          </a:xfrm>
          <a:prstGeom prst="rect">
            <a:avLst/>
          </a:prstGeom>
          <a:ln>
            <a:noFill/>
          </a:ln>
        </p:spPr>
        <p:txBody>
          <a:bodyPr vert="horz" lIns="0" tIns="0" rIns="18288" bIns="0" anchor="b">
            <a:noAutofit/>
            <a:scene3d>
              <a:camera prst="orthographicFront"/>
              <a:lightRig rig="freezing" dir="t">
                <a:rot lat="0" lon="0" rev="5640000"/>
              </a:lightRig>
            </a:scene3d>
            <a:sp3d prstMaterial="flat">
              <a:bevelT w="38100" h="38100"/>
              <a:contourClr>
                <a:schemeClr val="tx2"/>
              </a:contourClr>
            </a:sp3d>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3000" b="1" i="0" u="none" strike="noStrike" kern="1200" cap="none" spc="0" normalizeH="0" baseline="0" noProof="0" dirty="0" smtClean="0">
                <a:ln>
                  <a:noFill/>
                </a:ln>
                <a:effectLst>
                  <a:outerShdw blurRad="38100" dist="25400" dir="5400000" algn="tl" rotWithShape="0">
                    <a:srgbClr val="000000">
                      <a:alpha val="43000"/>
                    </a:srgbClr>
                  </a:outerShdw>
                </a:effectLst>
                <a:uLnTx/>
                <a:uFillTx/>
                <a:latin typeface="Garamond" pitchFamily="18" charset="0"/>
                <a:ea typeface="Kozuka Gothic Pro M" pitchFamily="34" charset="-128"/>
                <a:cs typeface="+mj-cs"/>
              </a:rPr>
              <a:t>VI. A Word About Embedded vs. Catalog Metadata</a:t>
            </a:r>
            <a:endParaRPr kumimoji="0" lang="en-US" sz="3000" b="1" i="0" u="sng" strike="noStrike" kern="1200" cap="none" spc="0" normalizeH="0" baseline="0" noProof="0" dirty="0" smtClean="0">
              <a:ln>
                <a:noFill/>
              </a:ln>
              <a:effectLst>
                <a:outerShdw blurRad="38100" dist="25400" dir="5400000" algn="tl" rotWithShape="0">
                  <a:srgbClr val="000000">
                    <a:alpha val="43000"/>
                  </a:srgbClr>
                </a:outerShdw>
              </a:effectLst>
              <a:uLnTx/>
              <a:uFillTx/>
              <a:latin typeface="Garamond" pitchFamily="18" charset="0"/>
              <a:ea typeface="Kozuka Gothic Pro M" pitchFamily="34" charset="-128"/>
              <a:cs typeface="+mj-cs"/>
            </a:endParaRPr>
          </a:p>
        </p:txBody>
      </p:sp>
      <p:pic>
        <p:nvPicPr>
          <p:cNvPr id="1026" name="Picture 1"/>
          <p:cNvPicPr>
            <a:picLocks noChangeAspect="1" noChangeArrowheads="1"/>
          </p:cNvPicPr>
          <p:nvPr/>
        </p:nvPicPr>
        <p:blipFill>
          <a:blip r:embed="rId3" cstate="print"/>
          <a:srcRect/>
          <a:stretch>
            <a:fillRect/>
          </a:stretch>
        </p:blipFill>
        <p:spPr bwMode="auto">
          <a:xfrm>
            <a:off x="1371600" y="1143000"/>
            <a:ext cx="6537731" cy="4108450"/>
          </a:xfrm>
          <a:prstGeom prst="rect">
            <a:avLst/>
          </a:prstGeom>
          <a:noFill/>
          <a:ln w="9525">
            <a:noFill/>
            <a:miter lim="800000"/>
            <a:headEnd/>
            <a:tailEnd/>
          </a:ln>
        </p:spPr>
      </p:pic>
      <p:sp>
        <p:nvSpPr>
          <p:cNvPr id="5" name="TextBox 4"/>
          <p:cNvSpPr txBox="1"/>
          <p:nvPr/>
        </p:nvSpPr>
        <p:spPr>
          <a:xfrm>
            <a:off x="990600" y="5486400"/>
            <a:ext cx="7315200" cy="830997"/>
          </a:xfrm>
          <a:prstGeom prst="rect">
            <a:avLst/>
          </a:prstGeom>
          <a:noFill/>
        </p:spPr>
        <p:txBody>
          <a:bodyPr wrap="square" rtlCol="0">
            <a:spAutoFit/>
          </a:bodyPr>
          <a:lstStyle/>
          <a:p>
            <a:r>
              <a:rPr lang="en-US" dirty="0" smtClean="0"/>
              <a:t>…this is a very important DAM setting to consider in the overall context of risk tolerance and long-term reward.</a:t>
            </a:r>
            <a:endParaRPr lang="en-US" dirty="0"/>
          </a:p>
        </p:txBody>
      </p:sp>
    </p:spTree>
  </p:cSld>
  <p:clrMapOvr>
    <a:masterClrMapping/>
  </p:clrMapOvr>
  <p:transition spd="slow">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152400"/>
            <a:ext cx="7772400" cy="685800"/>
          </a:xfrm>
        </p:spPr>
        <p:txBody>
          <a:bodyPr/>
          <a:lstStyle/>
          <a:p>
            <a:r>
              <a:rPr lang="en-US" sz="3600" u="sng" dirty="0">
                <a:solidFill>
                  <a:schemeClr val="tx1"/>
                </a:solidFill>
                <a:latin typeface="Garamond" pitchFamily="18" charset="0"/>
                <a:ea typeface="Kozuka Gothic Pro M" pitchFamily="34" charset="-128"/>
              </a:rPr>
              <a:t>Why give a Darn about a DAM?</a:t>
            </a:r>
            <a:endParaRPr lang="en-US" sz="3600" b="1" u="sng" dirty="0" smtClean="0">
              <a:solidFill>
                <a:schemeClr val="tx1"/>
              </a:solidFill>
              <a:latin typeface="Garamond" pitchFamily="18" charset="0"/>
              <a:ea typeface="Kozuka Gothic Pro M" pitchFamily="34" charset="-128"/>
            </a:endParaRPr>
          </a:p>
        </p:txBody>
      </p:sp>
      <p:sp>
        <p:nvSpPr>
          <p:cNvPr id="3075" name="Rectangle 3"/>
          <p:cNvSpPr>
            <a:spLocks noGrp="1" noChangeArrowheads="1"/>
          </p:cNvSpPr>
          <p:nvPr>
            <p:ph type="subTitle" idx="1"/>
          </p:nvPr>
        </p:nvSpPr>
        <p:spPr>
          <a:xfrm>
            <a:off x="1066800" y="1295400"/>
            <a:ext cx="7162800" cy="5257800"/>
          </a:xfrm>
        </p:spPr>
        <p:txBody>
          <a:bodyPr>
            <a:normAutofit lnSpcReduction="10000"/>
          </a:bodyPr>
          <a:lstStyle/>
          <a:p>
            <a:pPr marL="609600" indent="-609600" algn="l">
              <a:lnSpc>
                <a:spcPct val="80000"/>
              </a:lnSpc>
              <a:buFont typeface="Arial" pitchFamily="34" charset="0"/>
              <a:buChar char="•"/>
            </a:pPr>
            <a:r>
              <a:rPr lang="en-US" sz="2800" dirty="0" smtClean="0">
                <a:solidFill>
                  <a:schemeClr val="tx1"/>
                </a:solidFill>
              </a:rPr>
              <a:t>A DAM system can help automate the administration of IPR, provenance, technical metadata &amp; usage restrictions on large sets of digital assets.</a:t>
            </a:r>
            <a:br>
              <a:rPr lang="en-US" sz="2800" dirty="0" smtClean="0">
                <a:solidFill>
                  <a:schemeClr val="tx1"/>
                </a:solidFill>
              </a:rPr>
            </a:br>
            <a:endParaRPr lang="en-US" sz="2800" dirty="0" smtClean="0">
              <a:solidFill>
                <a:schemeClr val="tx1"/>
              </a:solidFill>
            </a:endParaRPr>
          </a:p>
          <a:p>
            <a:pPr marL="609600" indent="-609600" algn="l">
              <a:lnSpc>
                <a:spcPct val="80000"/>
              </a:lnSpc>
              <a:buFont typeface="Arial" pitchFamily="34" charset="0"/>
              <a:buChar char="•"/>
            </a:pPr>
            <a:r>
              <a:rPr lang="en-US" sz="2800" dirty="0" smtClean="0">
                <a:solidFill>
                  <a:schemeClr val="tx1"/>
                </a:solidFill>
              </a:rPr>
              <a:t>It can automate &amp; track the creation &amp; subsequent use of requested derivative files from their masters and push and embed metadata in the derivatives themselves (think: self-described units).</a:t>
            </a:r>
            <a:br>
              <a:rPr lang="en-US" sz="2800" dirty="0" smtClean="0">
                <a:solidFill>
                  <a:schemeClr val="tx1"/>
                </a:solidFill>
              </a:rPr>
            </a:br>
            <a:endParaRPr lang="en-US" sz="2800" dirty="0" smtClean="0">
              <a:solidFill>
                <a:schemeClr val="tx1"/>
              </a:solidFill>
            </a:endParaRPr>
          </a:p>
          <a:p>
            <a:pPr marL="609600" indent="-609600" algn="l">
              <a:lnSpc>
                <a:spcPct val="80000"/>
              </a:lnSpc>
              <a:buFont typeface="Arial" pitchFamily="34" charset="0"/>
              <a:buChar char="•"/>
            </a:pPr>
            <a:r>
              <a:rPr lang="en-US" sz="2800" dirty="0" smtClean="0">
                <a:solidFill>
                  <a:schemeClr val="tx1"/>
                </a:solidFill>
              </a:rPr>
              <a:t>Based upon a variety of search criteria, it can also assist in the creation and distribution of novel virtual collection sets </a:t>
            </a:r>
            <a:r>
              <a:rPr lang="en-US" sz="2800" smtClean="0">
                <a:solidFill>
                  <a:schemeClr val="tx1"/>
                </a:solidFill>
              </a:rPr>
              <a:t>across heterogeneous </a:t>
            </a:r>
            <a:r>
              <a:rPr lang="en-US" sz="2800" dirty="0" smtClean="0">
                <a:solidFill>
                  <a:schemeClr val="tx1"/>
                </a:solidFill>
              </a:rPr>
              <a:t>digital formats for new scholarship, and course use.</a:t>
            </a:r>
          </a:p>
        </p:txBody>
      </p:sp>
    </p:spTree>
  </p:cSld>
  <p:clrMapOvr>
    <a:masterClrMapping/>
  </p:clrMapOvr>
  <p:transition spd="slow">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ctrTitle"/>
          </p:nvPr>
        </p:nvSpPr>
        <p:spPr>
          <a:xfrm>
            <a:off x="685800" y="152400"/>
            <a:ext cx="7772400" cy="457200"/>
          </a:xfrm>
        </p:spPr>
        <p:txBody>
          <a:bodyPr>
            <a:normAutofit fontScale="90000"/>
          </a:bodyPr>
          <a:lstStyle/>
          <a:p>
            <a:pPr eaLnBrk="1" hangingPunct="1"/>
            <a:r>
              <a:rPr lang="en-US" sz="4000" b="1" u="sng" dirty="0" smtClean="0">
                <a:solidFill>
                  <a:schemeClr val="tx1"/>
                </a:solidFill>
                <a:latin typeface="Garamond" pitchFamily="18" charset="0"/>
                <a:ea typeface="Kozuka Gothic Pro M" pitchFamily="34" charset="-128"/>
              </a:rPr>
              <a:t>Readings</a:t>
            </a:r>
          </a:p>
        </p:txBody>
      </p:sp>
      <p:sp>
        <p:nvSpPr>
          <p:cNvPr id="26627" name="Rectangle 3"/>
          <p:cNvSpPr>
            <a:spLocks noGrp="1" noChangeArrowheads="1"/>
          </p:cNvSpPr>
          <p:nvPr>
            <p:ph type="subTitle" idx="1"/>
          </p:nvPr>
        </p:nvSpPr>
        <p:spPr>
          <a:xfrm>
            <a:off x="838200" y="609600"/>
            <a:ext cx="7391400" cy="6096000"/>
          </a:xfrm>
        </p:spPr>
        <p:txBody>
          <a:bodyPr>
            <a:normAutofit fontScale="47500" lnSpcReduction="20000"/>
          </a:bodyPr>
          <a:lstStyle/>
          <a:p>
            <a:pPr algn="l"/>
            <a:r>
              <a:rPr lang="en-US" b="1" i="1" u="sng" dirty="0" smtClean="0">
                <a:solidFill>
                  <a:schemeClr val="tx1"/>
                </a:solidFill>
              </a:rPr>
              <a:t>General DAM-related</a:t>
            </a:r>
            <a:r>
              <a:rPr lang="en-US" b="1" i="1" dirty="0" smtClean="0">
                <a:solidFill>
                  <a:schemeClr val="tx1"/>
                </a:solidFill>
              </a:rPr>
              <a:t>:</a:t>
            </a:r>
          </a:p>
          <a:p>
            <a:pPr algn="l"/>
            <a:endParaRPr lang="en-US" dirty="0" smtClean="0">
              <a:solidFill>
                <a:schemeClr val="tx1"/>
              </a:solidFill>
            </a:endParaRPr>
          </a:p>
          <a:p>
            <a:pPr algn="l"/>
            <a:r>
              <a:rPr lang="en-US" dirty="0" smtClean="0">
                <a:solidFill>
                  <a:schemeClr val="tx1"/>
                </a:solidFill>
              </a:rPr>
              <a:t>Albrecht, Kathe Hicks. “Taming the many-headed DAM.” Pasadena, CA, 2006. </a:t>
            </a:r>
            <a:r>
              <a:rPr lang="en-US" dirty="0" smtClean="0">
                <a:solidFill>
                  <a:schemeClr val="tx1"/>
                </a:solidFill>
                <a:hlinkClick r:id="rId3"/>
              </a:rPr>
              <a:t>http://www.mcn.edu/conference/mcn2006/SessionPapers/MCN2006_DAM_Albrecht.pdf</a:t>
            </a:r>
            <a:r>
              <a:rPr lang="en-US" dirty="0" smtClean="0">
                <a:solidFill>
                  <a:schemeClr val="tx1"/>
                </a:solidFill>
              </a:rPr>
              <a:t>.</a:t>
            </a:r>
          </a:p>
          <a:p>
            <a:pPr algn="l"/>
            <a:endParaRPr lang="en-US" dirty="0" smtClean="0">
              <a:solidFill>
                <a:schemeClr val="tx1"/>
              </a:solidFill>
            </a:endParaRPr>
          </a:p>
          <a:p>
            <a:pPr algn="l"/>
            <a:r>
              <a:rPr lang="en-US" dirty="0" smtClean="0">
                <a:solidFill>
                  <a:schemeClr val="tx1"/>
                </a:solidFill>
              </a:rPr>
              <a:t>Bennett, Michael J., "Digital Asset Management (DAM) Planning/Implementation Survey (8/1/10 - 8/31/10)" (2010). UConn Libraries Published Works. Paper 24.</a:t>
            </a:r>
            <a:br>
              <a:rPr lang="en-US" dirty="0" smtClean="0">
                <a:solidFill>
                  <a:schemeClr val="tx1"/>
                </a:solidFill>
              </a:rPr>
            </a:br>
            <a:r>
              <a:rPr lang="en-US" dirty="0" smtClean="0">
                <a:solidFill>
                  <a:schemeClr val="tx1"/>
                </a:solidFill>
                <a:hlinkClick r:id="rId4"/>
              </a:rPr>
              <a:t>http://digitalcommons.uconn.edu/libr_pubs/24</a:t>
            </a:r>
            <a:r>
              <a:rPr lang="en-US" dirty="0" smtClean="0">
                <a:solidFill>
                  <a:schemeClr val="tx1"/>
                </a:solidFill>
              </a:rPr>
              <a:t> </a:t>
            </a:r>
          </a:p>
          <a:p>
            <a:pPr algn="l"/>
            <a:endParaRPr lang="en-US" dirty="0" smtClean="0">
              <a:solidFill>
                <a:schemeClr val="tx1"/>
              </a:solidFill>
            </a:endParaRPr>
          </a:p>
          <a:p>
            <a:pPr algn="l"/>
            <a:r>
              <a:rPr lang="en-US" dirty="0" smtClean="0">
                <a:solidFill>
                  <a:schemeClr val="tx1"/>
                </a:solidFill>
              </a:rPr>
              <a:t>Blum, Stanley D. “Perspectives on building a digital asset management system views from the California Academy of Sciences, a Natural History Museum.” Pasadena, CA, 2006. </a:t>
            </a:r>
            <a:r>
              <a:rPr lang="en-US" dirty="0" smtClean="0">
                <a:solidFill>
                  <a:schemeClr val="tx1"/>
                </a:solidFill>
                <a:hlinkClick r:id="rId5"/>
              </a:rPr>
              <a:t>http://www.mcn.edu/conference/mcn2006/SessionPapers/MCN2006_DAM_Blum.pdf</a:t>
            </a:r>
            <a:r>
              <a:rPr lang="en-US" dirty="0" smtClean="0">
                <a:solidFill>
                  <a:schemeClr val="tx1"/>
                </a:solidFill>
              </a:rPr>
              <a:t>.</a:t>
            </a:r>
          </a:p>
          <a:p>
            <a:pPr algn="l"/>
            <a:r>
              <a:rPr lang="en-US" dirty="0" smtClean="0">
                <a:solidFill>
                  <a:schemeClr val="tx1"/>
                </a:solidFill>
              </a:rPr>
              <a:t/>
            </a:r>
            <a:br>
              <a:rPr lang="en-US" dirty="0" smtClean="0">
                <a:solidFill>
                  <a:schemeClr val="tx1"/>
                </a:solidFill>
              </a:rPr>
            </a:br>
            <a:r>
              <a:rPr lang="en-US" dirty="0" smtClean="0">
                <a:solidFill>
                  <a:schemeClr val="tx1"/>
                </a:solidFill>
              </a:rPr>
              <a:t>Frey, Franziska S. and Jeffrey Warda. </a:t>
            </a:r>
            <a:r>
              <a:rPr lang="en-US" i="1" dirty="0" smtClean="0">
                <a:solidFill>
                  <a:schemeClr val="tx1"/>
                </a:solidFill>
              </a:rPr>
              <a:t>The AIC guide to digital photography and conservation documentation</a:t>
            </a:r>
            <a:r>
              <a:rPr lang="en-US" dirty="0" smtClean="0">
                <a:solidFill>
                  <a:schemeClr val="tx1"/>
                </a:solidFill>
              </a:rPr>
              <a:t>. 1</a:t>
            </a:r>
            <a:r>
              <a:rPr lang="en-US" baseline="30000" dirty="0" smtClean="0">
                <a:solidFill>
                  <a:schemeClr val="tx1"/>
                </a:solidFill>
              </a:rPr>
              <a:t>st</a:t>
            </a:r>
            <a:r>
              <a:rPr lang="en-US" dirty="0" smtClean="0">
                <a:solidFill>
                  <a:schemeClr val="tx1"/>
                </a:solidFill>
              </a:rPr>
              <a:t> ed. Washington [D.C.]: American Institute for Conservation of Historic and Artistic Works, ©2008. </a:t>
            </a:r>
          </a:p>
          <a:p>
            <a:pPr algn="l"/>
            <a:r>
              <a:rPr lang="en-US" dirty="0" smtClean="0">
                <a:solidFill>
                  <a:schemeClr val="tx1"/>
                </a:solidFill>
              </a:rPr>
              <a:t/>
            </a:r>
            <a:br>
              <a:rPr lang="en-US" dirty="0" smtClean="0">
                <a:solidFill>
                  <a:schemeClr val="tx1"/>
                </a:solidFill>
              </a:rPr>
            </a:br>
            <a:r>
              <a:rPr lang="en-US" dirty="0" smtClean="0">
                <a:solidFill>
                  <a:schemeClr val="tx1"/>
                </a:solidFill>
              </a:rPr>
              <a:t>Krogh, Peter. </a:t>
            </a:r>
            <a:r>
              <a:rPr lang="en-US" i="1" dirty="0" smtClean="0">
                <a:solidFill>
                  <a:schemeClr val="tx1"/>
                </a:solidFill>
              </a:rPr>
              <a:t>The DAM book : digital asset management for photographers</a:t>
            </a:r>
            <a:r>
              <a:rPr lang="en-US" dirty="0" smtClean="0">
                <a:solidFill>
                  <a:schemeClr val="tx1"/>
                </a:solidFill>
              </a:rPr>
              <a:t>. 2nd ed. Beijing ; Cambridge [Mass.] : O'Reilly, ©2009.</a:t>
            </a:r>
          </a:p>
          <a:p>
            <a:pPr algn="l"/>
            <a:endParaRPr lang="en-US" dirty="0" smtClean="0">
              <a:solidFill>
                <a:schemeClr val="tx1"/>
              </a:solidFill>
            </a:endParaRPr>
          </a:p>
          <a:p>
            <a:pPr algn="l"/>
            <a:r>
              <a:rPr lang="en-US" dirty="0" smtClean="0">
                <a:solidFill>
                  <a:schemeClr val="tx1"/>
                </a:solidFill>
              </a:rPr>
              <a:t>Levy, Trudy, and Maureen Burns. “Trying to tame the many-headed DAM.” Pasadena, CA, 2006. </a:t>
            </a:r>
            <a:r>
              <a:rPr lang="en-US" dirty="0" smtClean="0">
                <a:solidFill>
                  <a:schemeClr val="tx1"/>
                </a:solidFill>
                <a:hlinkClick r:id="rId6"/>
              </a:rPr>
              <a:t>http://www.mcn.edu/conference/mcn2006/SessionPapers/MCN2006_DAM_Levy_et_al.pdf</a:t>
            </a:r>
            <a:r>
              <a:rPr lang="en-US" dirty="0" smtClean="0">
                <a:solidFill>
                  <a:schemeClr val="tx1"/>
                </a:solidFill>
              </a:rPr>
              <a:t>.</a:t>
            </a:r>
          </a:p>
          <a:p>
            <a:pPr algn="l"/>
            <a:endParaRPr lang="en-US" dirty="0" smtClean="0">
              <a:solidFill>
                <a:schemeClr val="tx1"/>
              </a:solidFill>
            </a:endParaRPr>
          </a:p>
          <a:p>
            <a:pPr algn="l"/>
            <a:r>
              <a:rPr lang="en-US" dirty="0" smtClean="0">
                <a:solidFill>
                  <a:schemeClr val="tx1"/>
                </a:solidFill>
              </a:rPr>
              <a:t>McCord, Alan. “Overview of Digital Asset Management Systems,” September 6, 2002. </a:t>
            </a:r>
            <a:r>
              <a:rPr lang="en-US" dirty="0" smtClean="0">
                <a:solidFill>
                  <a:schemeClr val="tx1"/>
                </a:solidFill>
                <a:hlinkClick r:id="rId7"/>
              </a:rPr>
              <a:t>http://net.educause.edu/ir/library/pdf/DEC0203.pdf</a:t>
            </a:r>
            <a:r>
              <a:rPr lang="en-US" dirty="0" smtClean="0">
                <a:solidFill>
                  <a:schemeClr val="tx1"/>
                </a:solidFill>
              </a:rPr>
              <a:t>.</a:t>
            </a:r>
          </a:p>
          <a:p>
            <a:pPr algn="l"/>
            <a:endParaRPr lang="en-US" dirty="0" smtClean="0">
              <a:solidFill>
                <a:schemeClr val="tx1"/>
              </a:solidFill>
            </a:endParaRPr>
          </a:p>
          <a:p>
            <a:pPr algn="l"/>
            <a:endParaRPr lang="en-US" dirty="0" smtClean="0">
              <a:solidFill>
                <a:schemeClr val="tx1"/>
              </a:solidFill>
            </a:endParaRPr>
          </a:p>
          <a:p>
            <a:pPr algn="l"/>
            <a:r>
              <a:rPr lang="en-US" b="1" i="1" u="sng" dirty="0" smtClean="0">
                <a:solidFill>
                  <a:schemeClr val="tx1"/>
                </a:solidFill>
              </a:rPr>
              <a:t>Lightroom-specific</a:t>
            </a:r>
            <a:r>
              <a:rPr lang="en-US" b="1" i="1" dirty="0" smtClean="0">
                <a:solidFill>
                  <a:schemeClr val="tx1"/>
                </a:solidFill>
              </a:rPr>
              <a:t>:</a:t>
            </a:r>
          </a:p>
          <a:p>
            <a:pPr algn="l"/>
            <a:endParaRPr lang="en-US" b="1" i="1" dirty="0" smtClean="0">
              <a:solidFill>
                <a:schemeClr val="tx1"/>
              </a:solidFill>
            </a:endParaRPr>
          </a:p>
          <a:p>
            <a:pPr algn="l"/>
            <a:r>
              <a:rPr lang="en-US" sz="2900" dirty="0" smtClean="0">
                <a:solidFill>
                  <a:schemeClr val="tx1"/>
                </a:solidFill>
              </a:rPr>
              <a:t>Bampton, Victoria. </a:t>
            </a:r>
            <a:r>
              <a:rPr lang="en-US" sz="2900" i="1" dirty="0" smtClean="0">
                <a:solidFill>
                  <a:schemeClr val="tx1"/>
                </a:solidFill>
              </a:rPr>
              <a:t>Adobe Lightroom 3: The Missing FAQ : Real Answers to Real Questions Asked by Lightroom Users.</a:t>
            </a:r>
            <a:r>
              <a:rPr lang="en-US" sz="2900" dirty="0" smtClean="0">
                <a:solidFill>
                  <a:schemeClr val="tx1"/>
                </a:solidFill>
              </a:rPr>
              <a:t> Southampton, England: Lightroom Queen Pub, 2010.</a:t>
            </a:r>
          </a:p>
          <a:p>
            <a:pPr algn="l"/>
            <a:endParaRPr lang="en-US" sz="2900" dirty="0" smtClean="0">
              <a:solidFill>
                <a:schemeClr val="tx1"/>
              </a:solidFill>
            </a:endParaRPr>
          </a:p>
          <a:p>
            <a:pPr algn="l"/>
            <a:r>
              <a:rPr lang="en-US" sz="2900" dirty="0" smtClean="0">
                <a:solidFill>
                  <a:schemeClr val="tx1"/>
                </a:solidFill>
              </a:rPr>
              <a:t>Kelby, Scott. </a:t>
            </a:r>
            <a:r>
              <a:rPr lang="en-US" sz="2900" i="1" dirty="0" smtClean="0">
                <a:solidFill>
                  <a:schemeClr val="tx1"/>
                </a:solidFill>
              </a:rPr>
              <a:t>The Adobe Photoshop Lightroom 3 Book for Digital Photographers.</a:t>
            </a:r>
            <a:r>
              <a:rPr lang="en-US" sz="2900" dirty="0" smtClean="0">
                <a:solidFill>
                  <a:schemeClr val="tx1"/>
                </a:solidFill>
              </a:rPr>
              <a:t> Berkeley: New Riders, 2010</a:t>
            </a:r>
          </a:p>
        </p:txBody>
      </p:sp>
    </p:spTree>
  </p:cSld>
  <p:clrMapOvr>
    <a:masterClrMapping/>
  </p:clrMapOvr>
  <p:transition spd="slow">
    <p:dissolv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ctrTitle"/>
          </p:nvPr>
        </p:nvSpPr>
        <p:spPr>
          <a:xfrm>
            <a:off x="685800" y="304800"/>
            <a:ext cx="7772400" cy="838200"/>
          </a:xfrm>
        </p:spPr>
        <p:txBody>
          <a:bodyPr/>
          <a:lstStyle/>
          <a:p>
            <a:pPr algn="r" eaLnBrk="1" hangingPunct="1"/>
            <a:r>
              <a:rPr lang="en-US" sz="4000" b="1" u="sng" dirty="0" smtClean="0">
                <a:solidFill>
                  <a:schemeClr val="tx1"/>
                </a:solidFill>
                <a:latin typeface="Garamond" pitchFamily="18" charset="0"/>
                <a:ea typeface="Kozuka Gothic Pro M" pitchFamily="34" charset="-128"/>
              </a:rPr>
              <a:t>Contact Information</a:t>
            </a:r>
          </a:p>
        </p:txBody>
      </p:sp>
      <p:sp>
        <p:nvSpPr>
          <p:cNvPr id="26627" name="Rectangle 3"/>
          <p:cNvSpPr>
            <a:spLocks noGrp="1" noChangeArrowheads="1"/>
          </p:cNvSpPr>
          <p:nvPr>
            <p:ph type="subTitle" idx="1"/>
          </p:nvPr>
        </p:nvSpPr>
        <p:spPr>
          <a:xfrm>
            <a:off x="838200" y="2209800"/>
            <a:ext cx="7391400" cy="1676400"/>
          </a:xfrm>
        </p:spPr>
        <p:txBody>
          <a:bodyPr>
            <a:normAutofit fontScale="92500" lnSpcReduction="10000"/>
          </a:bodyPr>
          <a:lstStyle/>
          <a:p>
            <a:pPr marL="609600" indent="-609600" algn="r" eaLnBrk="1" hangingPunct="1"/>
            <a:r>
              <a:rPr lang="en-US" i="1" dirty="0" smtClean="0">
                <a:solidFill>
                  <a:schemeClr val="tx1"/>
                </a:solidFill>
                <a:cs typeface="Times New Roman" pitchFamily="18" charset="0"/>
              </a:rPr>
              <a:t>Michael J. Bennett</a:t>
            </a:r>
          </a:p>
          <a:p>
            <a:pPr marL="609600" indent="-609600" algn="r" eaLnBrk="1" hangingPunct="1"/>
            <a:r>
              <a:rPr lang="en-US" i="1" dirty="0" smtClean="0">
                <a:solidFill>
                  <a:schemeClr val="tx1"/>
                </a:solidFill>
                <a:cs typeface="Times New Roman" pitchFamily="18" charset="0"/>
              </a:rPr>
              <a:t>Digital Projects Librarian</a:t>
            </a:r>
          </a:p>
          <a:p>
            <a:pPr marL="609600" indent="-609600" algn="r" eaLnBrk="1" hangingPunct="1"/>
            <a:r>
              <a:rPr lang="en-US" i="1" dirty="0" smtClean="0">
                <a:solidFill>
                  <a:schemeClr val="tx1"/>
                </a:solidFill>
                <a:cs typeface="Times New Roman" pitchFamily="18" charset="0"/>
              </a:rPr>
              <a:t>University of Connecticut Libraries</a:t>
            </a:r>
          </a:p>
          <a:p>
            <a:pPr marL="609600" indent="-609600" algn="r" eaLnBrk="1" hangingPunct="1"/>
            <a:r>
              <a:rPr lang="en-US" i="1" dirty="0" smtClean="0">
                <a:solidFill>
                  <a:schemeClr val="tx1"/>
                </a:solidFill>
                <a:cs typeface="Times New Roman" pitchFamily="18" charset="0"/>
              </a:rPr>
              <a:t>michael.bennett@uconn.edu</a:t>
            </a:r>
          </a:p>
        </p:txBody>
      </p:sp>
    </p:spTree>
  </p:cSld>
  <p:clrMapOvr>
    <a:masterClrMapping/>
  </p:clrMapOvr>
  <p:transition spd="slow">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304800"/>
            <a:ext cx="7772400" cy="838200"/>
          </a:xfrm>
        </p:spPr>
        <p:txBody>
          <a:bodyPr/>
          <a:lstStyle/>
          <a:p>
            <a:pPr eaLnBrk="1" hangingPunct="1"/>
            <a:r>
              <a:rPr lang="en-US" sz="3600" b="1" u="sng" dirty="0" smtClean="0">
                <a:solidFill>
                  <a:schemeClr val="tx1"/>
                </a:solidFill>
                <a:latin typeface="Garamond" pitchFamily="18" charset="0"/>
                <a:ea typeface="Kozuka Gothic Pro M" pitchFamily="34" charset="-128"/>
              </a:rPr>
              <a:t>Background</a:t>
            </a:r>
          </a:p>
        </p:txBody>
      </p:sp>
      <p:sp>
        <p:nvSpPr>
          <p:cNvPr id="3075" name="Rectangle 3"/>
          <p:cNvSpPr>
            <a:spLocks noGrp="1" noChangeArrowheads="1"/>
          </p:cNvSpPr>
          <p:nvPr>
            <p:ph type="subTitle" idx="1"/>
          </p:nvPr>
        </p:nvSpPr>
        <p:spPr>
          <a:xfrm>
            <a:off x="1066800" y="1524000"/>
            <a:ext cx="7162800" cy="4114800"/>
          </a:xfrm>
        </p:spPr>
        <p:txBody>
          <a:bodyPr>
            <a:normAutofit/>
          </a:bodyPr>
          <a:lstStyle/>
          <a:p>
            <a:pPr marL="609600" indent="-609600" algn="l" eaLnBrk="1" hangingPunct="1">
              <a:lnSpc>
                <a:spcPct val="80000"/>
              </a:lnSpc>
            </a:pPr>
            <a:r>
              <a:rPr lang="en-US" sz="2800" dirty="0" smtClean="0">
                <a:solidFill>
                  <a:schemeClr val="tx1"/>
                </a:solidFill>
              </a:rPr>
              <a:t>DAMs do three basic things with digital assets:</a:t>
            </a:r>
          </a:p>
          <a:p>
            <a:pPr marL="609600" indent="-609600" algn="l" eaLnBrk="1" hangingPunct="1">
              <a:lnSpc>
                <a:spcPct val="80000"/>
              </a:lnSpc>
            </a:pPr>
            <a:endParaRPr lang="en-US" sz="2800" dirty="0" smtClean="0">
              <a:solidFill>
                <a:schemeClr val="tx1"/>
              </a:solidFill>
            </a:endParaRPr>
          </a:p>
          <a:p>
            <a:pPr marL="609600" indent="-609600" algn="l" eaLnBrk="1" hangingPunct="1">
              <a:lnSpc>
                <a:spcPct val="80000"/>
              </a:lnSpc>
            </a:pPr>
            <a:endParaRPr lang="en-US" sz="2800" dirty="0" smtClean="0">
              <a:solidFill>
                <a:schemeClr val="tx1"/>
              </a:solidFill>
            </a:endParaRPr>
          </a:p>
          <a:p>
            <a:pPr marL="609600" indent="-609600" algn="l" eaLnBrk="1" hangingPunct="1">
              <a:lnSpc>
                <a:spcPct val="80000"/>
              </a:lnSpc>
              <a:buFont typeface="+mj-lt"/>
              <a:buAutoNum type="arabicPeriod"/>
            </a:pPr>
            <a:r>
              <a:rPr lang="en-US" sz="2800" dirty="0" smtClean="0">
                <a:solidFill>
                  <a:schemeClr val="tx1"/>
                </a:solidFill>
              </a:rPr>
              <a:t>Import</a:t>
            </a:r>
            <a:br>
              <a:rPr lang="en-US" sz="2800" dirty="0" smtClean="0">
                <a:solidFill>
                  <a:schemeClr val="tx1"/>
                </a:solidFill>
              </a:rPr>
            </a:br>
            <a:endParaRPr lang="en-US" sz="2800" dirty="0" smtClean="0">
              <a:solidFill>
                <a:schemeClr val="tx1"/>
              </a:solidFill>
            </a:endParaRPr>
          </a:p>
          <a:p>
            <a:pPr marL="609600" indent="-609600" algn="l" eaLnBrk="1" hangingPunct="1">
              <a:lnSpc>
                <a:spcPct val="80000"/>
              </a:lnSpc>
              <a:buFont typeface="+mj-lt"/>
              <a:buAutoNum type="arabicPeriod"/>
            </a:pPr>
            <a:r>
              <a:rPr lang="en-US" sz="2800" dirty="0" smtClean="0">
                <a:solidFill>
                  <a:schemeClr val="tx1"/>
                </a:solidFill>
              </a:rPr>
              <a:t>Search</a:t>
            </a:r>
            <a:br>
              <a:rPr lang="en-US" sz="2800" dirty="0" smtClean="0">
                <a:solidFill>
                  <a:schemeClr val="tx1"/>
                </a:solidFill>
              </a:rPr>
            </a:br>
            <a:endParaRPr lang="en-US" sz="2800" dirty="0" smtClean="0">
              <a:solidFill>
                <a:schemeClr val="tx1"/>
              </a:solidFill>
            </a:endParaRPr>
          </a:p>
          <a:p>
            <a:pPr marL="609600" indent="-609600" algn="l" eaLnBrk="1" hangingPunct="1">
              <a:lnSpc>
                <a:spcPct val="80000"/>
              </a:lnSpc>
              <a:buFont typeface="+mj-lt"/>
              <a:buAutoNum type="arabicPeriod"/>
            </a:pPr>
            <a:r>
              <a:rPr lang="en-US" sz="2800" dirty="0" smtClean="0">
                <a:solidFill>
                  <a:schemeClr val="tx1"/>
                </a:solidFill>
              </a:rPr>
              <a:t>Export</a:t>
            </a:r>
          </a:p>
        </p:txBody>
      </p:sp>
    </p:spTree>
  </p:cSld>
  <p:clrMapOvr>
    <a:masterClrMapping/>
  </p:clrMapOvr>
  <p:transition spd="slow">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0"/>
            <a:ext cx="7772400" cy="533400"/>
          </a:xfrm>
        </p:spPr>
        <p:txBody>
          <a:bodyPr/>
          <a:lstStyle/>
          <a:p>
            <a:pPr eaLnBrk="1" hangingPunct="1"/>
            <a:r>
              <a:rPr lang="en-US" sz="3600" b="1" u="sng" dirty="0" smtClean="0">
                <a:solidFill>
                  <a:schemeClr val="tx1"/>
                </a:solidFill>
                <a:latin typeface="Garamond" pitchFamily="18" charset="0"/>
                <a:ea typeface="Kozuka Gothic Pro M" pitchFamily="34" charset="-128"/>
              </a:rPr>
              <a:t>Background</a:t>
            </a:r>
          </a:p>
        </p:txBody>
      </p:sp>
      <p:sp>
        <p:nvSpPr>
          <p:cNvPr id="3075" name="Rectangle 3"/>
          <p:cNvSpPr>
            <a:spLocks noGrp="1" noChangeArrowheads="1"/>
          </p:cNvSpPr>
          <p:nvPr>
            <p:ph type="subTitle" idx="1"/>
          </p:nvPr>
        </p:nvSpPr>
        <p:spPr>
          <a:xfrm>
            <a:off x="990600" y="457200"/>
            <a:ext cx="7239000" cy="6248400"/>
          </a:xfrm>
        </p:spPr>
        <p:txBody>
          <a:bodyPr>
            <a:normAutofit/>
          </a:bodyPr>
          <a:lstStyle/>
          <a:p>
            <a:pPr marL="609600" indent="-609600" algn="l" eaLnBrk="1" hangingPunct="1">
              <a:lnSpc>
                <a:spcPct val="80000"/>
              </a:lnSpc>
            </a:pPr>
            <a:r>
              <a:rPr lang="en-US" sz="2400" dirty="0" smtClean="0">
                <a:solidFill>
                  <a:schemeClr val="tx1"/>
                </a:solidFill>
              </a:rPr>
              <a:t/>
            </a:r>
            <a:br>
              <a:rPr lang="en-US" sz="2400" dirty="0" smtClean="0">
                <a:solidFill>
                  <a:schemeClr val="tx1"/>
                </a:solidFill>
              </a:rPr>
            </a:br>
            <a:r>
              <a:rPr lang="en-US" sz="2400" b="1" dirty="0" smtClean="0">
                <a:solidFill>
                  <a:schemeClr val="tx1"/>
                </a:solidFill>
              </a:rPr>
              <a:t>I. What goes into the DAM?</a:t>
            </a:r>
            <a:r>
              <a:rPr lang="en-US" sz="2400" dirty="0" smtClean="0">
                <a:solidFill>
                  <a:schemeClr val="tx1"/>
                </a:solidFill>
              </a:rPr>
              <a:t/>
            </a:r>
            <a:br>
              <a:rPr lang="en-US" sz="2400" dirty="0" smtClean="0">
                <a:solidFill>
                  <a:schemeClr val="tx1"/>
                </a:solidFill>
              </a:rPr>
            </a:br>
            <a:r>
              <a:rPr lang="en-US" sz="2400" dirty="0" smtClean="0">
                <a:solidFill>
                  <a:schemeClr val="tx1"/>
                </a:solidFill>
              </a:rPr>
              <a:t/>
            </a:r>
            <a:br>
              <a:rPr lang="en-US" sz="2400" dirty="0" smtClean="0">
                <a:solidFill>
                  <a:schemeClr val="tx1"/>
                </a:solidFill>
              </a:rPr>
            </a:br>
            <a:r>
              <a:rPr lang="en-US" sz="2400" i="1" dirty="0" smtClean="0">
                <a:solidFill>
                  <a:schemeClr val="tx1"/>
                </a:solidFill>
              </a:rPr>
              <a:t>- Previews (thumbnails, etc.)</a:t>
            </a:r>
            <a:br>
              <a:rPr lang="en-US" sz="2400" i="1" dirty="0" smtClean="0">
                <a:solidFill>
                  <a:schemeClr val="tx1"/>
                </a:solidFill>
              </a:rPr>
            </a:br>
            <a:r>
              <a:rPr lang="en-US" sz="2400" i="1" dirty="0" smtClean="0">
                <a:solidFill>
                  <a:schemeClr val="tx1"/>
                </a:solidFill>
              </a:rPr>
              <a:t>- Metadata (descriptive, administrative, technical)</a:t>
            </a:r>
            <a:br>
              <a:rPr lang="en-US" sz="2400" i="1" dirty="0" smtClean="0">
                <a:solidFill>
                  <a:schemeClr val="tx1"/>
                </a:solidFill>
              </a:rPr>
            </a:br>
            <a:r>
              <a:rPr lang="en-US" sz="2400" i="1" dirty="0" smtClean="0">
                <a:solidFill>
                  <a:schemeClr val="tx1"/>
                </a:solidFill>
              </a:rPr>
              <a:t>- each of the above are initially derived from the original master digital objects upon initial import, and then can be further augmented (keywords, etc.) once in the DAM.</a:t>
            </a:r>
            <a:r>
              <a:rPr lang="en-US" sz="2400" dirty="0" smtClean="0">
                <a:solidFill>
                  <a:schemeClr val="tx1"/>
                </a:solidFill>
              </a:rPr>
              <a:t/>
            </a:r>
            <a:br>
              <a:rPr lang="en-US" sz="2400" dirty="0" smtClean="0">
                <a:solidFill>
                  <a:schemeClr val="tx1"/>
                </a:solidFill>
              </a:rPr>
            </a:br>
            <a:r>
              <a:rPr lang="en-US" sz="2400" dirty="0" smtClean="0">
                <a:solidFill>
                  <a:schemeClr val="tx1"/>
                </a:solidFill>
              </a:rPr>
              <a:t/>
            </a:r>
            <a:br>
              <a:rPr lang="en-US" sz="2400" dirty="0" smtClean="0">
                <a:solidFill>
                  <a:schemeClr val="tx1"/>
                </a:solidFill>
              </a:rPr>
            </a:br>
            <a:r>
              <a:rPr lang="en-US" sz="2400" b="1" dirty="0" smtClean="0">
                <a:solidFill>
                  <a:schemeClr val="tx1"/>
                </a:solidFill>
              </a:rPr>
              <a:t>II. What doesn’t go into the DAM db?</a:t>
            </a:r>
            <a:r>
              <a:rPr lang="en-US" sz="2400" dirty="0" smtClean="0">
                <a:solidFill>
                  <a:schemeClr val="tx1"/>
                </a:solidFill>
              </a:rPr>
              <a:t/>
            </a:r>
            <a:br>
              <a:rPr lang="en-US" sz="2400" dirty="0" smtClean="0">
                <a:solidFill>
                  <a:schemeClr val="tx1"/>
                </a:solidFill>
              </a:rPr>
            </a:br>
            <a:r>
              <a:rPr lang="en-US" sz="2400" dirty="0" smtClean="0">
                <a:solidFill>
                  <a:schemeClr val="tx1"/>
                </a:solidFill>
              </a:rPr>
              <a:t/>
            </a:r>
            <a:br>
              <a:rPr lang="en-US" sz="2400" dirty="0" smtClean="0">
                <a:solidFill>
                  <a:schemeClr val="tx1"/>
                </a:solidFill>
              </a:rPr>
            </a:br>
            <a:r>
              <a:rPr lang="en-US" sz="2400" i="1" dirty="0" smtClean="0">
                <a:solidFill>
                  <a:schemeClr val="tx1"/>
                </a:solidFill>
              </a:rPr>
              <a:t>- the actual master file bit stream itself</a:t>
            </a:r>
            <a:r>
              <a:rPr lang="en-US" sz="2400" dirty="0" smtClean="0">
                <a:solidFill>
                  <a:schemeClr val="tx1"/>
                </a:solidFill>
              </a:rPr>
              <a:t/>
            </a:r>
            <a:br>
              <a:rPr lang="en-US" sz="2400" dirty="0" smtClean="0">
                <a:solidFill>
                  <a:schemeClr val="tx1"/>
                </a:solidFill>
              </a:rPr>
            </a:br>
            <a:r>
              <a:rPr lang="en-US" sz="2400" dirty="0" smtClean="0">
                <a:solidFill>
                  <a:schemeClr val="tx1"/>
                </a:solidFill>
              </a:rPr>
              <a:t/>
            </a:r>
            <a:br>
              <a:rPr lang="en-US" sz="2400" dirty="0" smtClean="0">
                <a:solidFill>
                  <a:schemeClr val="tx1"/>
                </a:solidFill>
              </a:rPr>
            </a:br>
            <a:r>
              <a:rPr lang="en-US" sz="2400" b="1" dirty="0" smtClean="0">
                <a:solidFill>
                  <a:schemeClr val="tx1"/>
                </a:solidFill>
              </a:rPr>
              <a:t>III. Ramifications?</a:t>
            </a:r>
            <a:r>
              <a:rPr lang="en-US" sz="2400" dirty="0" smtClean="0">
                <a:solidFill>
                  <a:schemeClr val="tx1"/>
                </a:solidFill>
              </a:rPr>
              <a:t/>
            </a:r>
            <a:br>
              <a:rPr lang="en-US" sz="2400" dirty="0" smtClean="0">
                <a:solidFill>
                  <a:schemeClr val="tx1"/>
                </a:solidFill>
              </a:rPr>
            </a:br>
            <a:r>
              <a:rPr lang="en-US" sz="2400" dirty="0" smtClean="0">
                <a:solidFill>
                  <a:schemeClr val="tx1"/>
                </a:solidFill>
              </a:rPr>
              <a:t/>
            </a:r>
            <a:br>
              <a:rPr lang="en-US" sz="2400" dirty="0" smtClean="0">
                <a:solidFill>
                  <a:schemeClr val="tx1"/>
                </a:solidFill>
              </a:rPr>
            </a:br>
            <a:r>
              <a:rPr lang="en-US" sz="2400" i="1" dirty="0" smtClean="0">
                <a:solidFill>
                  <a:schemeClr val="tx1"/>
                </a:solidFill>
              </a:rPr>
              <a:t>- DAM indexes metadata and acts as a catalog for visual browsing and advanced searching of all digital assets.  After preview and metadata import, a DAM can go “offline” from the original master files until an export step is needed.</a:t>
            </a:r>
          </a:p>
        </p:txBody>
      </p:sp>
    </p:spTree>
  </p:cSld>
  <p:clrMapOvr>
    <a:masterClrMapping/>
  </p:clrMapOvr>
  <p:transition spd="slow">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304800"/>
            <a:ext cx="7772400" cy="381000"/>
          </a:xfrm>
        </p:spPr>
        <p:txBody>
          <a:bodyPr>
            <a:normAutofit fontScale="90000"/>
          </a:bodyPr>
          <a:lstStyle/>
          <a:p>
            <a:pPr eaLnBrk="1" hangingPunct="1"/>
            <a:r>
              <a:rPr lang="en-US" sz="3600" b="1" dirty="0" smtClean="0">
                <a:solidFill>
                  <a:schemeClr val="tx1"/>
                </a:solidFill>
                <a:latin typeface="Garamond" pitchFamily="18" charset="0"/>
                <a:ea typeface="Kozuka Gothic Pro M" pitchFamily="34" charset="-128"/>
              </a:rPr>
              <a:t>I. Lightroom Import</a:t>
            </a:r>
            <a:endParaRPr lang="en-US" sz="3600" b="1" u="sng" dirty="0" smtClean="0">
              <a:solidFill>
                <a:schemeClr val="tx1"/>
              </a:solidFill>
              <a:latin typeface="Garamond" pitchFamily="18" charset="0"/>
              <a:ea typeface="Kozuka Gothic Pro M" pitchFamily="34" charset="-128"/>
            </a:endParaRPr>
          </a:p>
        </p:txBody>
      </p:sp>
      <p:sp>
        <p:nvSpPr>
          <p:cNvPr id="5" name="TextBox 4"/>
          <p:cNvSpPr txBox="1"/>
          <p:nvPr/>
        </p:nvSpPr>
        <p:spPr>
          <a:xfrm>
            <a:off x="609600" y="6172200"/>
            <a:ext cx="8001000" cy="307777"/>
          </a:xfrm>
          <a:prstGeom prst="rect">
            <a:avLst/>
          </a:prstGeom>
          <a:noFill/>
        </p:spPr>
        <p:txBody>
          <a:bodyPr wrap="square" rtlCol="0">
            <a:spAutoFit/>
          </a:bodyPr>
          <a:lstStyle/>
          <a:p>
            <a:r>
              <a:rPr lang="en-US" sz="1400" dirty="0" smtClean="0"/>
              <a:t>C:\Users\username\Pictures\Lightroom will be the destination for both preview images and metadata.</a:t>
            </a:r>
            <a:endParaRPr lang="en-US" sz="1400" dirty="0"/>
          </a:p>
        </p:txBody>
      </p:sp>
      <p:pic>
        <p:nvPicPr>
          <p:cNvPr id="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52400" y="794770"/>
            <a:ext cx="8875713" cy="51488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ransition spd="slow">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304800"/>
            <a:ext cx="7772400" cy="381000"/>
          </a:xfrm>
        </p:spPr>
        <p:txBody>
          <a:bodyPr>
            <a:normAutofit fontScale="90000"/>
          </a:bodyPr>
          <a:lstStyle/>
          <a:p>
            <a:pPr eaLnBrk="1" hangingPunct="1"/>
            <a:r>
              <a:rPr lang="en-US" sz="3600" b="1" dirty="0" smtClean="0">
                <a:solidFill>
                  <a:schemeClr val="tx1"/>
                </a:solidFill>
                <a:latin typeface="Garamond" pitchFamily="18" charset="0"/>
                <a:ea typeface="Kozuka Gothic Pro M" pitchFamily="34" charset="-128"/>
              </a:rPr>
              <a:t>I. Lightroom Import</a:t>
            </a:r>
            <a:endParaRPr lang="en-US" sz="3600" b="1" u="sng" dirty="0" smtClean="0">
              <a:solidFill>
                <a:schemeClr val="tx1"/>
              </a:solidFill>
              <a:latin typeface="Garamond" pitchFamily="18" charset="0"/>
              <a:ea typeface="Kozuka Gothic Pro M" pitchFamily="34" charset="-128"/>
            </a:endParaRPr>
          </a:p>
        </p:txBody>
      </p:sp>
      <p:sp>
        <p:nvSpPr>
          <p:cNvPr id="5" name="TextBox 4"/>
          <p:cNvSpPr txBox="1"/>
          <p:nvPr/>
        </p:nvSpPr>
        <p:spPr>
          <a:xfrm>
            <a:off x="609600" y="4736812"/>
            <a:ext cx="8001000" cy="584775"/>
          </a:xfrm>
          <a:prstGeom prst="rect">
            <a:avLst/>
          </a:prstGeom>
          <a:noFill/>
        </p:spPr>
        <p:txBody>
          <a:bodyPr wrap="square" rtlCol="0">
            <a:spAutoFit/>
          </a:bodyPr>
          <a:lstStyle/>
          <a:p>
            <a:r>
              <a:rPr lang="en-US" sz="1600" dirty="0"/>
              <a:t>Previews live in a catalog-specific .lrdata </a:t>
            </a:r>
            <a:r>
              <a:rPr lang="en-US" sz="1600" dirty="0" smtClean="0"/>
              <a:t>folder, </a:t>
            </a:r>
            <a:r>
              <a:rPr lang="en-US" sz="1600" dirty="0"/>
              <a:t>while metadata lives in a .lrcat file.  Both are based upon </a:t>
            </a:r>
            <a:r>
              <a:rPr lang="en-US" sz="1600" dirty="0">
                <a:hlinkClick r:id="rId2"/>
              </a:rPr>
              <a:t>SQLite</a:t>
            </a:r>
            <a:r>
              <a:rPr lang="en-US" sz="1600" dirty="0"/>
              <a:t>. </a:t>
            </a:r>
          </a:p>
        </p:txBody>
      </p:sp>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04838" y="1524000"/>
            <a:ext cx="7932737" cy="2352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541822447"/>
      </p:ext>
    </p:extLst>
  </p:cSld>
  <p:clrMapOvr>
    <a:masterClrMapping/>
  </p:clrMapOvr>
  <p:transition spd="slow">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685800" y="304800"/>
            <a:ext cx="7772400" cy="381000"/>
          </a:xfrm>
          <a:prstGeom prst="rect">
            <a:avLst/>
          </a:prstGeom>
          <a:ln>
            <a:noFill/>
          </a:ln>
        </p:spPr>
        <p:txBody>
          <a:bodyPr vert="horz" lIns="0" tIns="0" rIns="18288" bIns="0" anchor="b">
            <a:noAutofit/>
            <a:scene3d>
              <a:camera prst="orthographicFront"/>
              <a:lightRig rig="freezing" dir="t">
                <a:rot lat="0" lon="0" rev="5640000"/>
              </a:lightRig>
            </a:scene3d>
            <a:sp3d prstMaterial="flat">
              <a:bevelT w="38100" h="38100"/>
              <a:contourClr>
                <a:schemeClr val="tx2"/>
              </a:contourClr>
            </a:sp3d>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3000" b="1" i="0" u="none" strike="noStrike" kern="1200" cap="none" spc="0" normalizeH="0" baseline="0" noProof="0" dirty="0" smtClean="0">
                <a:ln>
                  <a:noFill/>
                </a:ln>
                <a:effectLst>
                  <a:outerShdw blurRad="38100" dist="25400" dir="5400000" algn="tl" rotWithShape="0">
                    <a:srgbClr val="000000">
                      <a:alpha val="43000"/>
                    </a:srgbClr>
                  </a:outerShdw>
                </a:effectLst>
                <a:uLnTx/>
                <a:uFillTx/>
                <a:latin typeface="Garamond" pitchFamily="18" charset="0"/>
                <a:ea typeface="Kozuka Gothic Pro M" pitchFamily="34" charset="-128"/>
                <a:cs typeface="+mj-cs"/>
              </a:rPr>
              <a:t>I. Lightroom Import</a:t>
            </a:r>
            <a:endParaRPr kumimoji="0" lang="en-US" sz="3000" b="1" i="0" u="sng" strike="noStrike" kern="1200" cap="none" spc="0" normalizeH="0" baseline="0" noProof="0" dirty="0" smtClean="0">
              <a:ln>
                <a:noFill/>
              </a:ln>
              <a:effectLst>
                <a:outerShdw blurRad="38100" dist="25400" dir="5400000" algn="tl" rotWithShape="0">
                  <a:srgbClr val="000000">
                    <a:alpha val="43000"/>
                  </a:srgbClr>
                </a:outerShdw>
              </a:effectLst>
              <a:uLnTx/>
              <a:uFillTx/>
              <a:latin typeface="Garamond" pitchFamily="18" charset="0"/>
              <a:ea typeface="Kozuka Gothic Pro M" pitchFamily="34" charset="-128"/>
              <a:cs typeface="+mj-cs"/>
            </a:endParaRPr>
          </a:p>
        </p:txBody>
      </p:sp>
      <p:sp>
        <p:nvSpPr>
          <p:cNvPr id="7" name="TextBox 6"/>
          <p:cNvSpPr txBox="1"/>
          <p:nvPr/>
        </p:nvSpPr>
        <p:spPr>
          <a:xfrm>
            <a:off x="609600" y="5029200"/>
            <a:ext cx="8001000" cy="830997"/>
          </a:xfrm>
          <a:prstGeom prst="rect">
            <a:avLst/>
          </a:prstGeom>
          <a:noFill/>
        </p:spPr>
        <p:txBody>
          <a:bodyPr wrap="square" rtlCol="0">
            <a:spAutoFit/>
          </a:bodyPr>
          <a:lstStyle/>
          <a:p>
            <a:r>
              <a:rPr lang="en-US" sz="1600" dirty="0" smtClean="0"/>
              <a:t>By adding photos to catalog w/o moving, we are leaving the masters alone where they are stored.  Also, note a project-based metadata preset that was previously created in Lightroom is being applied to all of the imported records.</a:t>
            </a:r>
            <a:endParaRPr lang="en-US" sz="1600" dirty="0"/>
          </a:p>
        </p:txBody>
      </p:sp>
      <p:pic>
        <p:nvPicPr>
          <p:cNvPr id="3076"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28600" y="1496157"/>
            <a:ext cx="8686800" cy="292344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ransition spd="slow">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685800" y="304800"/>
            <a:ext cx="7772400" cy="381000"/>
          </a:xfrm>
          <a:prstGeom prst="rect">
            <a:avLst/>
          </a:prstGeom>
          <a:ln>
            <a:noFill/>
          </a:ln>
        </p:spPr>
        <p:txBody>
          <a:bodyPr vert="horz" lIns="0" tIns="0" rIns="18288" bIns="0" anchor="b">
            <a:noAutofit/>
            <a:scene3d>
              <a:camera prst="orthographicFront"/>
              <a:lightRig rig="freezing" dir="t">
                <a:rot lat="0" lon="0" rev="5640000"/>
              </a:lightRig>
            </a:scene3d>
            <a:sp3d prstMaterial="flat">
              <a:bevelT w="38100" h="38100"/>
              <a:contourClr>
                <a:schemeClr val="tx2"/>
              </a:contourClr>
            </a:sp3d>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3000" b="1" i="0" u="none" strike="noStrike" kern="1200" cap="none" spc="0" normalizeH="0" baseline="0" noProof="0" dirty="0" smtClean="0">
                <a:ln>
                  <a:noFill/>
                </a:ln>
                <a:effectLst>
                  <a:outerShdw blurRad="38100" dist="25400" dir="5400000" algn="tl" rotWithShape="0">
                    <a:srgbClr val="000000">
                      <a:alpha val="43000"/>
                    </a:srgbClr>
                  </a:outerShdw>
                </a:effectLst>
                <a:uLnTx/>
                <a:uFillTx/>
                <a:latin typeface="Garamond" pitchFamily="18" charset="0"/>
                <a:ea typeface="Kozuka Gothic Pro M" pitchFamily="34" charset="-128"/>
                <a:cs typeface="+mj-cs"/>
              </a:rPr>
              <a:t>I. Lightroom Import</a:t>
            </a:r>
            <a:endParaRPr kumimoji="0" lang="en-US" sz="3000" b="1" i="0" u="sng" strike="noStrike" kern="1200" cap="none" spc="0" normalizeH="0" baseline="0" noProof="0" dirty="0" smtClean="0">
              <a:ln>
                <a:noFill/>
              </a:ln>
              <a:effectLst>
                <a:outerShdw blurRad="38100" dist="25400" dir="5400000" algn="tl" rotWithShape="0">
                  <a:srgbClr val="000000">
                    <a:alpha val="43000"/>
                  </a:srgbClr>
                </a:outerShdw>
              </a:effectLst>
              <a:uLnTx/>
              <a:uFillTx/>
              <a:latin typeface="Garamond" pitchFamily="18" charset="0"/>
              <a:ea typeface="Kozuka Gothic Pro M" pitchFamily="34" charset="-128"/>
              <a:cs typeface="+mj-cs"/>
            </a:endParaRPr>
          </a:p>
        </p:txBody>
      </p:sp>
      <p:sp>
        <p:nvSpPr>
          <p:cNvPr id="7" name="TextBox 6"/>
          <p:cNvSpPr txBox="1"/>
          <p:nvPr/>
        </p:nvSpPr>
        <p:spPr>
          <a:xfrm>
            <a:off x="609600" y="5181600"/>
            <a:ext cx="8001000" cy="646331"/>
          </a:xfrm>
          <a:prstGeom prst="rect">
            <a:avLst/>
          </a:prstGeom>
          <a:noFill/>
        </p:spPr>
        <p:txBody>
          <a:bodyPr wrap="square" rtlCol="0">
            <a:spAutoFit/>
          </a:bodyPr>
          <a:lstStyle/>
          <a:p>
            <a:r>
              <a:rPr lang="en-US" sz="1800" dirty="0" smtClean="0"/>
              <a:t>Master files that are corrupted do, however, produce Lightroom error reports during import.  </a:t>
            </a:r>
            <a:r>
              <a:rPr lang="en-US" sz="1800" i="1" dirty="0" smtClean="0"/>
              <a:t>(Note: screenshot taken from separate import routine)</a:t>
            </a:r>
            <a:endParaRPr lang="en-US" sz="1800" dirty="0"/>
          </a:p>
        </p:txBody>
      </p:sp>
      <p:pic>
        <p:nvPicPr>
          <p:cNvPr id="11266" name="Picture 2"/>
          <p:cNvPicPr>
            <a:picLocks noChangeAspect="1" noChangeArrowheads="1"/>
          </p:cNvPicPr>
          <p:nvPr/>
        </p:nvPicPr>
        <p:blipFill>
          <a:blip r:embed="rId3" cstate="print"/>
          <a:srcRect/>
          <a:stretch>
            <a:fillRect/>
          </a:stretch>
        </p:blipFill>
        <p:spPr bwMode="auto">
          <a:xfrm>
            <a:off x="1524000" y="1704975"/>
            <a:ext cx="6096000" cy="2562225"/>
          </a:xfrm>
          <a:prstGeom prst="rect">
            <a:avLst/>
          </a:prstGeom>
          <a:noFill/>
          <a:ln w="9525">
            <a:noFill/>
            <a:miter lim="800000"/>
            <a:headEnd/>
            <a:tailEnd/>
          </a:ln>
        </p:spPr>
      </p:pic>
    </p:spTree>
  </p:cSld>
  <p:clrMapOvr>
    <a:masterClrMapping/>
  </p:clrMapOvr>
  <p:transition spd="slow">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685800" y="304800"/>
            <a:ext cx="7772400" cy="381000"/>
          </a:xfrm>
          <a:prstGeom prst="rect">
            <a:avLst/>
          </a:prstGeom>
          <a:ln>
            <a:noFill/>
          </a:ln>
        </p:spPr>
        <p:txBody>
          <a:bodyPr vert="horz" lIns="0" tIns="0" rIns="18288" bIns="0" anchor="b">
            <a:noAutofit/>
            <a:scene3d>
              <a:camera prst="orthographicFront"/>
              <a:lightRig rig="freezing" dir="t">
                <a:rot lat="0" lon="0" rev="5640000"/>
              </a:lightRig>
            </a:scene3d>
            <a:sp3d prstMaterial="flat">
              <a:bevelT w="38100" h="38100"/>
              <a:contourClr>
                <a:schemeClr val="tx2"/>
              </a:contourClr>
            </a:sp3d>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3000" b="1" i="0" u="none" strike="noStrike" kern="1200" cap="none" spc="0" normalizeH="0" baseline="0" noProof="0" dirty="0" smtClean="0">
                <a:ln>
                  <a:noFill/>
                </a:ln>
                <a:effectLst>
                  <a:outerShdw blurRad="38100" dist="25400" dir="5400000" algn="tl" rotWithShape="0">
                    <a:srgbClr val="000000">
                      <a:alpha val="43000"/>
                    </a:srgbClr>
                  </a:outerShdw>
                </a:effectLst>
                <a:uLnTx/>
                <a:uFillTx/>
                <a:latin typeface="Garamond" pitchFamily="18" charset="0"/>
                <a:ea typeface="Kozuka Gothic Pro M" pitchFamily="34" charset="-128"/>
                <a:cs typeface="+mj-cs"/>
              </a:rPr>
              <a:t>I. Lightroom Import</a:t>
            </a:r>
            <a:endParaRPr kumimoji="0" lang="en-US" sz="3000" b="1" i="0" u="sng" strike="noStrike" kern="1200" cap="none" spc="0" normalizeH="0" baseline="0" noProof="0" dirty="0" smtClean="0">
              <a:ln>
                <a:noFill/>
              </a:ln>
              <a:effectLst>
                <a:outerShdw blurRad="38100" dist="25400" dir="5400000" algn="tl" rotWithShape="0">
                  <a:srgbClr val="000000">
                    <a:alpha val="43000"/>
                  </a:srgbClr>
                </a:outerShdw>
              </a:effectLst>
              <a:uLnTx/>
              <a:uFillTx/>
              <a:latin typeface="Garamond" pitchFamily="18" charset="0"/>
              <a:ea typeface="Kozuka Gothic Pro M" pitchFamily="34" charset="-128"/>
              <a:cs typeface="+mj-cs"/>
            </a:endParaRPr>
          </a:p>
        </p:txBody>
      </p:sp>
      <p:sp>
        <p:nvSpPr>
          <p:cNvPr id="7" name="TextBox 6"/>
          <p:cNvSpPr txBox="1"/>
          <p:nvPr/>
        </p:nvSpPr>
        <p:spPr>
          <a:xfrm>
            <a:off x="609600" y="6245423"/>
            <a:ext cx="8001000" cy="307777"/>
          </a:xfrm>
          <a:prstGeom prst="rect">
            <a:avLst/>
          </a:prstGeom>
          <a:noFill/>
        </p:spPr>
        <p:txBody>
          <a:bodyPr wrap="square" rtlCol="0">
            <a:spAutoFit/>
          </a:bodyPr>
          <a:lstStyle/>
          <a:p>
            <a:r>
              <a:rPr lang="en-US" sz="1400" dirty="0" smtClean="0"/>
              <a:t>View after import.</a:t>
            </a:r>
            <a:endParaRPr lang="en-US" sz="1400" dirty="0"/>
          </a:p>
        </p:txBody>
      </p:sp>
      <p:pic>
        <p:nvPicPr>
          <p:cNvPr id="4099"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28600" y="838200"/>
            <a:ext cx="8686429" cy="5334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ransition spd="slow">
    <p:dissolve/>
  </p:transition>
  <p:timing>
    <p:tnLst>
      <p:par>
        <p:cTn id="1" dur="indefinite" restart="never" nodeType="tmRoot"/>
      </p:par>
    </p:tnLst>
  </p:timing>
</p:sld>
</file>

<file path=ppt/theme/theme1.xml><?xml version="1.0" encoding="utf-8"?>
<a:theme xmlns:a="http://schemas.openxmlformats.org/drawingml/2006/main" name="Human">
  <a:themeElements>
    <a:clrScheme name="Human">
      <a:dk1>
        <a:sysClr val="windowText" lastClr="000000"/>
      </a:dk1>
      <a:lt1>
        <a:sysClr val="window" lastClr="FFFFFF"/>
      </a:lt1>
      <a:dk2>
        <a:srgbClr val="795339"/>
      </a:dk2>
      <a:lt2>
        <a:srgbClr val="F7EEDD"/>
      </a:lt2>
      <a:accent1>
        <a:srgbClr val="AD2E27"/>
      </a:accent1>
      <a:accent2>
        <a:srgbClr val="3F3D66"/>
      </a:accent2>
      <a:accent3>
        <a:srgbClr val="17517A"/>
      </a:accent3>
      <a:accent4>
        <a:srgbClr val="877E48"/>
      </a:accent4>
      <a:accent5>
        <a:srgbClr val="AF8B1E"/>
      </a:accent5>
      <a:accent6>
        <a:srgbClr val="A35E21"/>
      </a:accent6>
      <a:hlink>
        <a:srgbClr val="9B7300"/>
      </a:hlink>
      <a:folHlink>
        <a:srgbClr val="D6A73B"/>
      </a:folHlink>
    </a:clrScheme>
    <a:fontScheme name="Human">
      <a:majorFont>
        <a:latin typeface="Candara"/>
        <a:ea typeface=""/>
        <a:cs typeface=""/>
        <a:font script="Jpan" typeface="ＭＳ Ｐゴシック"/>
        <a:font script="Hang" typeface="HY견명조"/>
        <a:font script="Hans" typeface="华文新魏"/>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ndara"/>
        <a:ea typeface=""/>
        <a:cs typeface=""/>
        <a:font script="Jpan" typeface="ＭＳ Ｐゴシック"/>
        <a:font script="Hang" typeface="HY견명조"/>
        <a:font script="Hans" typeface="华文楷体"/>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Human">
      <a:fillStyleLst>
        <a:solidFill>
          <a:schemeClr val="phClr"/>
        </a:solidFill>
        <a:gradFill>
          <a:gsLst>
            <a:gs pos="0">
              <a:schemeClr val="phClr">
                <a:tint val="30000"/>
                <a:satMod val="175000"/>
              </a:schemeClr>
            </a:gs>
            <a:gs pos="50000">
              <a:schemeClr val="phClr">
                <a:tint val="55000"/>
                <a:satMod val="200000"/>
              </a:schemeClr>
            </a:gs>
            <a:gs pos="70000">
              <a:schemeClr val="phClr">
                <a:tint val="70000"/>
                <a:satMod val="175000"/>
              </a:schemeClr>
            </a:gs>
            <a:gs pos="100000">
              <a:schemeClr val="phClr">
                <a:tint val="85000"/>
                <a:satMod val="175000"/>
              </a:schemeClr>
            </a:gs>
          </a:gsLst>
          <a:lin ang="8000000" scaled="1"/>
        </a:gradFill>
        <a:gradFill>
          <a:gsLst>
            <a:gs pos="0">
              <a:schemeClr val="phClr">
                <a:shade val="100000"/>
                <a:satMod val="140000"/>
              </a:schemeClr>
            </a:gs>
            <a:gs pos="40000">
              <a:schemeClr val="phClr">
                <a:shade val="65000"/>
                <a:satMod val="140000"/>
              </a:schemeClr>
            </a:gs>
            <a:gs pos="70000">
              <a:schemeClr val="phClr">
                <a:shade val="40000"/>
                <a:satMod val="115000"/>
              </a:schemeClr>
            </a:gs>
            <a:gs pos="100000">
              <a:schemeClr val="phClr">
                <a:shade val="20000"/>
                <a:satMod val="115000"/>
              </a:schemeClr>
            </a:gs>
          </a:gsLst>
          <a:lin ang="8000000" scaled="1"/>
        </a:gradFill>
      </a:fillStyleLst>
      <a:lnStyleLst>
        <a:ln w="5000" cap="rnd" cmpd="sng" algn="ctr">
          <a:solidFill>
            <a:schemeClr val="phClr"/>
          </a:solidFill>
          <a:prstDash val="solid"/>
        </a:ln>
        <a:ln w="12700" cap="rnd" cmpd="sng" algn="ctr">
          <a:solidFill>
            <a:schemeClr val="phClr"/>
          </a:solidFill>
          <a:prstDash val="solid"/>
        </a:ln>
        <a:ln w="28100" cap="rnd" cmpd="sng" algn="ctr">
          <a:solidFill>
            <a:schemeClr val="phClr"/>
          </a:solidFill>
          <a:prstDash val="solid"/>
        </a:ln>
      </a:lnStyleLst>
      <a:effectStyleLst>
        <a:effectStyle>
          <a:effectLst>
            <a:outerShdw blurRad="39000" dist="25400" dir="9000000" rotWithShape="0">
              <a:srgbClr val="1A0000">
                <a:alpha val="35000"/>
              </a:srgbClr>
            </a:outerShdw>
          </a:effectLst>
        </a:effectStyle>
        <a:effectStyle>
          <a:effectLst>
            <a:outerShdw blurRad="39000" dist="25400" dir="9000000" rotWithShape="0">
              <a:srgbClr val="1A0000">
                <a:alpha val="40000"/>
              </a:srgbClr>
            </a:outerShdw>
          </a:effectLst>
        </a:effectStyle>
        <a:effectStyle>
          <a:effectLst>
            <a:outerShdw blurRad="39000" dist="25400" dir="9000000" rotWithShape="0">
              <a:srgbClr val="000000">
                <a:alpha val="40000"/>
              </a:srgbClr>
            </a:outerShdw>
          </a:effectLst>
          <a:scene3d>
            <a:camera prst="orthographicFront">
              <a:rot lat="0" lon="0" rev="0"/>
            </a:camera>
            <a:lightRig rig="brightRoom" dir="tr">
              <a:rot lat="0" lon="0" rev="3540000"/>
            </a:lightRig>
          </a:scene3d>
          <a:sp3d prstMaterial="matte">
            <a:bevelT w="190500" h="44450" prst="cross"/>
          </a:sp3d>
        </a:effectStyle>
      </a:effectStyleLst>
      <a:bgFillStyleLst>
        <a:solidFill>
          <a:schemeClr val="phClr"/>
        </a:solidFill>
        <a:gradFill rotWithShape="1">
          <a:gsLst>
            <a:gs pos="0">
              <a:schemeClr val="phClr">
                <a:tint val="85000"/>
                <a:satMod val="275000"/>
              </a:schemeClr>
            </a:gs>
            <a:gs pos="3000">
              <a:schemeClr val="phClr">
                <a:tint val="87000"/>
                <a:satMod val="275000"/>
              </a:schemeClr>
            </a:gs>
            <a:gs pos="10000">
              <a:schemeClr val="phClr">
                <a:tint val="90000"/>
                <a:satMod val="275000"/>
              </a:schemeClr>
            </a:gs>
            <a:gs pos="70000">
              <a:schemeClr val="phClr">
                <a:shade val="38000"/>
                <a:satMod val="275000"/>
              </a:schemeClr>
            </a:gs>
            <a:gs pos="90000">
              <a:schemeClr val="phClr">
                <a:shade val="25000"/>
                <a:satMod val="300000"/>
              </a:schemeClr>
            </a:gs>
            <a:gs pos="100000">
              <a:schemeClr val="phClr">
                <a:shade val="22000"/>
                <a:satMod val="300000"/>
              </a:schemeClr>
            </a:gs>
          </a:gsLst>
          <a:path path="circle">
            <a:fillToRect l="60000" t="-3300" b="200000"/>
          </a:path>
        </a:gradFill>
        <a:gradFill rotWithShape="1">
          <a:gsLst>
            <a:gs pos="0">
              <a:schemeClr val="phClr">
                <a:tint val="57000"/>
                <a:satMod val="400000"/>
              </a:schemeClr>
            </a:gs>
            <a:gs pos="100000">
              <a:schemeClr val="phClr">
                <a:tint val="87000"/>
                <a:shade val="40000"/>
                <a:satMod val="5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2066</TotalTime>
  <Words>783</Words>
  <Application>Microsoft Office PowerPoint</Application>
  <PresentationFormat>On-screen Show (4:3)</PresentationFormat>
  <Paragraphs>108</Paragraphs>
  <Slides>21</Slides>
  <Notes>15</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Human</vt:lpstr>
      <vt:lpstr>Illustrating the Principles of Basic DAM through Adobe Lightroom 3</vt:lpstr>
      <vt:lpstr>Why give a Darn about a DAM?</vt:lpstr>
      <vt:lpstr>Background</vt:lpstr>
      <vt:lpstr>Background</vt:lpstr>
      <vt:lpstr>I. Lightroom Import</vt:lpstr>
      <vt:lpstr>I. Lightroom Import</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Readings</vt:lpstr>
      <vt:lpstr>Contact Information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Illustrating the Principles of Basic DAM through Adobe Lightroom 3</dc:title>
  <dc:creator>Michael J. Bennett</dc:creator>
  <cp:keywords>DAM, Digital Asset Management, Adobe Lightroom</cp:keywords>
  <dc:description>A presentation made at the Connecticut Forum on Digital Initiatives, Connecticut State Library
Hartford, CT on October 28, 2011.</dc:description>
  <cp:lastModifiedBy>Michael</cp:lastModifiedBy>
  <cp:revision>176</cp:revision>
  <dcterms:created xsi:type="dcterms:W3CDTF">2007-12-09T18:19:20Z</dcterms:created>
  <dcterms:modified xsi:type="dcterms:W3CDTF">2011-10-28T01:53:08Z</dcterms:modified>
</cp:coreProperties>
</file>