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325" r:id="rId9"/>
    <p:sldId id="263" r:id="rId10"/>
    <p:sldId id="264" r:id="rId11"/>
    <p:sldId id="265" r:id="rId12"/>
    <p:sldId id="267" r:id="rId13"/>
    <p:sldId id="322" r:id="rId14"/>
    <p:sldId id="318" r:id="rId15"/>
    <p:sldId id="268" r:id="rId16"/>
    <p:sldId id="269" r:id="rId17"/>
    <p:sldId id="271" r:id="rId18"/>
    <p:sldId id="270" r:id="rId19"/>
    <p:sldId id="272" r:id="rId20"/>
    <p:sldId id="273" r:id="rId21"/>
    <p:sldId id="274" r:id="rId22"/>
    <p:sldId id="277" r:id="rId23"/>
    <p:sldId id="275" r:id="rId24"/>
    <p:sldId id="276" r:id="rId25"/>
    <p:sldId id="278" r:id="rId26"/>
    <p:sldId id="279" r:id="rId27"/>
    <p:sldId id="319" r:id="rId28"/>
    <p:sldId id="280" r:id="rId29"/>
    <p:sldId id="281" r:id="rId30"/>
    <p:sldId id="282" r:id="rId31"/>
    <p:sldId id="283" r:id="rId32"/>
    <p:sldId id="284" r:id="rId33"/>
    <p:sldId id="286" r:id="rId34"/>
    <p:sldId id="285" r:id="rId35"/>
    <p:sldId id="287" r:id="rId36"/>
    <p:sldId id="288" r:id="rId37"/>
    <p:sldId id="289" r:id="rId38"/>
    <p:sldId id="290" r:id="rId39"/>
    <p:sldId id="291" r:id="rId40"/>
    <p:sldId id="292" r:id="rId41"/>
    <p:sldId id="293" r:id="rId42"/>
    <p:sldId id="323" r:id="rId43"/>
    <p:sldId id="320" r:id="rId44"/>
    <p:sldId id="294" r:id="rId45"/>
    <p:sldId id="295" r:id="rId46"/>
    <p:sldId id="296" r:id="rId47"/>
    <p:sldId id="324" r:id="rId48"/>
    <p:sldId id="297" r:id="rId49"/>
    <p:sldId id="298" r:id="rId50"/>
    <p:sldId id="299" r:id="rId51"/>
    <p:sldId id="300" r:id="rId52"/>
    <p:sldId id="301" r:id="rId53"/>
    <p:sldId id="326" r:id="rId54"/>
    <p:sldId id="321" r:id="rId55"/>
    <p:sldId id="302" r:id="rId56"/>
    <p:sldId id="305" r:id="rId57"/>
    <p:sldId id="303" r:id="rId58"/>
    <p:sldId id="306" r:id="rId59"/>
    <p:sldId id="304" r:id="rId60"/>
    <p:sldId id="307" r:id="rId61"/>
    <p:sldId id="308" r:id="rId62"/>
    <p:sldId id="309" r:id="rId63"/>
    <p:sldId id="313" r:id="rId64"/>
    <p:sldId id="310" r:id="rId65"/>
    <p:sldId id="311" r:id="rId66"/>
    <p:sldId id="314" r:id="rId67"/>
    <p:sldId id="312" r:id="rId68"/>
    <p:sldId id="316" r:id="rId69"/>
    <p:sldId id="317"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82"/>
      </p:cViewPr>
      <p:guideLst/>
    </p:cSldViewPr>
  </p:slideViewPr>
  <p:notesTextViewPr>
    <p:cViewPr>
      <p:scale>
        <a:sx n="1" d="1"/>
        <a:sy n="1" d="1"/>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2231274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3364832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3831470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2014745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2684538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933865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180732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3140020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3434154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1147606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BBF824-E9F9-46F7-8CBB-BBF863BA57E1}" type="datetimeFigureOut">
              <a:rPr lang="en-US" smtClean="0"/>
              <a:t>12/12/2014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46D79A-9244-49B1-A33D-99B010D7F2F5}" type="slidenum">
              <a:rPr lang="en-US" smtClean="0"/>
              <a:t>‹#›</a:t>
            </a:fld>
            <a:endParaRPr lang="en-US" dirty="0"/>
          </a:p>
        </p:txBody>
      </p:sp>
    </p:spTree>
    <p:extLst>
      <p:ext uri="{BB962C8B-B14F-4D97-AF65-F5344CB8AC3E}">
        <p14:creationId xmlns:p14="http://schemas.microsoft.com/office/powerpoint/2010/main" val="2624449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BF824-E9F9-46F7-8CBB-BBF863BA57E1}" type="datetimeFigureOut">
              <a:rPr lang="en-US" smtClean="0"/>
              <a:t>12/12/2014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46D79A-9244-49B1-A33D-99B010D7F2F5}" type="slidenum">
              <a:rPr lang="en-US" smtClean="0"/>
              <a:t>‹#›</a:t>
            </a:fld>
            <a:endParaRPr lang="en-US" dirty="0"/>
          </a:p>
        </p:txBody>
      </p:sp>
    </p:spTree>
    <p:extLst>
      <p:ext uri="{BB962C8B-B14F-4D97-AF65-F5344CB8AC3E}">
        <p14:creationId xmlns:p14="http://schemas.microsoft.com/office/powerpoint/2010/main" val="4232648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Dissertation Defense Presentation</a:t>
            </a:r>
            <a:endParaRPr lang="en-US" b="1" dirty="0"/>
          </a:p>
        </p:txBody>
      </p:sp>
      <p:sp>
        <p:nvSpPr>
          <p:cNvPr id="3" name="Subtitle 2"/>
          <p:cNvSpPr>
            <a:spLocks noGrp="1"/>
          </p:cNvSpPr>
          <p:nvPr>
            <p:ph type="subTitle" idx="1"/>
          </p:nvPr>
        </p:nvSpPr>
        <p:spPr/>
        <p:txBody>
          <a:bodyPr>
            <a:normAutofit/>
          </a:bodyPr>
          <a:lstStyle/>
          <a:p>
            <a:endParaRPr lang="en-US" sz="3200" dirty="0" smtClean="0"/>
          </a:p>
          <a:p>
            <a:r>
              <a:rPr lang="en-US" sz="3200" dirty="0" smtClean="0"/>
              <a:t>The </a:t>
            </a:r>
            <a:r>
              <a:rPr lang="en-US" sz="3200" dirty="0"/>
              <a:t>Influence of DX-52-1 and Phosphorylation on the Interactions of Galectin-3 with its Binding </a:t>
            </a:r>
            <a:r>
              <a:rPr lang="en-US" sz="3200" dirty="0" smtClean="0"/>
              <a:t>Partners</a:t>
            </a:r>
            <a:endParaRPr lang="en-US" sz="3200" dirty="0"/>
          </a:p>
        </p:txBody>
      </p:sp>
    </p:spTree>
    <p:extLst>
      <p:ext uri="{BB962C8B-B14F-4D97-AF65-F5344CB8AC3E}">
        <p14:creationId xmlns:p14="http://schemas.microsoft.com/office/powerpoint/2010/main" val="138232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Galectin-3</a:t>
            </a:r>
            <a:endParaRPr lang="en-US" b="1" dirty="0"/>
          </a:p>
        </p:txBody>
      </p:sp>
      <p:sp>
        <p:nvSpPr>
          <p:cNvPr id="3" name="Content Placeholder 2"/>
          <p:cNvSpPr>
            <a:spLocks noGrp="1"/>
          </p:cNvSpPr>
          <p:nvPr>
            <p:ph idx="1"/>
          </p:nvPr>
        </p:nvSpPr>
        <p:spPr/>
        <p:txBody>
          <a:bodyPr>
            <a:normAutofit/>
          </a:bodyPr>
          <a:lstStyle/>
          <a:p>
            <a:r>
              <a:rPr lang="en-US" sz="3200" dirty="0" smtClean="0"/>
              <a:t>Ubiquitous: cytoplasm</a:t>
            </a:r>
            <a:r>
              <a:rPr lang="en-US" sz="3200" dirty="0"/>
              <a:t>, nucleus, mitochondria, and associated to the cell membrane and extracellular spaces</a:t>
            </a:r>
            <a:endParaRPr lang="en-US" sz="3200" dirty="0" smtClean="0"/>
          </a:p>
          <a:p>
            <a:r>
              <a:rPr lang="en-US" sz="3200" dirty="0" smtClean="0"/>
              <a:t>Interacts with </a:t>
            </a:r>
            <a:r>
              <a:rPr lang="en-US" sz="3200" dirty="0"/>
              <a:t>a multitude of </a:t>
            </a:r>
            <a:r>
              <a:rPr lang="en-US" sz="3200" dirty="0" smtClean="0"/>
              <a:t>proteins involved in diverse cellular processes</a:t>
            </a:r>
          </a:p>
          <a:p>
            <a:pPr lvl="1"/>
            <a:r>
              <a:rPr lang="en-US" dirty="0"/>
              <a:t>pre-mRNA </a:t>
            </a:r>
            <a:r>
              <a:rPr lang="en-US" dirty="0" smtClean="0"/>
              <a:t>splicing</a:t>
            </a:r>
          </a:p>
          <a:p>
            <a:pPr lvl="1"/>
            <a:r>
              <a:rPr lang="en-US" dirty="0"/>
              <a:t>C</a:t>
            </a:r>
            <a:r>
              <a:rPr lang="en-US" dirty="0" smtClean="0"/>
              <a:t>ell proliferation, differentiation, and motility</a:t>
            </a:r>
          </a:p>
          <a:p>
            <a:pPr lvl="1"/>
            <a:r>
              <a:rPr lang="en-US" dirty="0"/>
              <a:t>C</a:t>
            </a:r>
            <a:r>
              <a:rPr lang="en-US" dirty="0" smtClean="0"/>
              <a:t>ell </a:t>
            </a:r>
            <a:r>
              <a:rPr lang="en-US" dirty="0"/>
              <a:t>adhesion to extracellular </a:t>
            </a:r>
            <a:r>
              <a:rPr lang="en-US" dirty="0" smtClean="0"/>
              <a:t>matrices as well as other cells</a:t>
            </a:r>
          </a:p>
          <a:p>
            <a:pPr lvl="1"/>
            <a:r>
              <a:rPr lang="en-US" dirty="0" smtClean="0"/>
              <a:t>Regulation </a:t>
            </a:r>
            <a:r>
              <a:rPr lang="en-US" dirty="0"/>
              <a:t>of apoptosis, oncogenesis and cancer cell </a:t>
            </a:r>
            <a:r>
              <a:rPr lang="en-US" dirty="0" smtClean="0"/>
              <a:t>metastasis</a:t>
            </a:r>
          </a:p>
        </p:txBody>
      </p:sp>
    </p:spTree>
    <p:extLst>
      <p:ext uri="{BB962C8B-B14F-4D97-AF65-F5344CB8AC3E}">
        <p14:creationId xmlns:p14="http://schemas.microsoft.com/office/powerpoint/2010/main" val="1554991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Research Projects</a:t>
            </a:r>
            <a:endParaRPr lang="en-US" b="1" dirty="0"/>
          </a:p>
        </p:txBody>
      </p:sp>
      <p:sp>
        <p:nvSpPr>
          <p:cNvPr id="3" name="Content Placeholder 2"/>
          <p:cNvSpPr>
            <a:spLocks noGrp="1"/>
          </p:cNvSpPr>
          <p:nvPr>
            <p:ph idx="1"/>
          </p:nvPr>
        </p:nvSpPr>
        <p:spPr/>
        <p:txBody>
          <a:bodyPr>
            <a:normAutofit/>
          </a:bodyPr>
          <a:lstStyle/>
          <a:p>
            <a:r>
              <a:rPr lang="en-US" sz="3200" dirty="0" smtClean="0"/>
              <a:t>Project 1</a:t>
            </a:r>
          </a:p>
          <a:p>
            <a:pPr lvl="1"/>
            <a:r>
              <a:rPr lang="en-US" dirty="0"/>
              <a:t>E</a:t>
            </a:r>
            <a:r>
              <a:rPr lang="en-US" dirty="0" smtClean="0"/>
              <a:t>ffect </a:t>
            </a:r>
            <a:r>
              <a:rPr lang="en-US" dirty="0"/>
              <a:t>of the phosphorylation of Galectin-3 on the ability of the protein to bind </a:t>
            </a:r>
            <a:r>
              <a:rPr lang="en-US" dirty="0" smtClean="0"/>
              <a:t>DX-52-1</a:t>
            </a:r>
          </a:p>
          <a:p>
            <a:pPr lvl="1"/>
            <a:r>
              <a:rPr lang="en-US" dirty="0"/>
              <a:t>E</a:t>
            </a:r>
            <a:r>
              <a:rPr lang="en-US" dirty="0" smtClean="0"/>
              <a:t>ffects </a:t>
            </a:r>
            <a:r>
              <a:rPr lang="en-US" dirty="0"/>
              <a:t>of Galectin-3 phosphorylation and </a:t>
            </a:r>
            <a:r>
              <a:rPr lang="en-US" dirty="0" smtClean="0"/>
              <a:t>DX-52-1 on Galectin-3/Binding </a:t>
            </a:r>
            <a:r>
              <a:rPr lang="en-US" dirty="0"/>
              <a:t>P</a:t>
            </a:r>
            <a:r>
              <a:rPr lang="en-US" dirty="0" smtClean="0"/>
              <a:t>artner interactions</a:t>
            </a:r>
          </a:p>
          <a:p>
            <a:r>
              <a:rPr lang="en-US" sz="3200" dirty="0" smtClean="0"/>
              <a:t>Project 2</a:t>
            </a:r>
          </a:p>
          <a:p>
            <a:pPr lvl="1"/>
            <a:r>
              <a:rPr lang="en-US" dirty="0" smtClean="0"/>
              <a:t>Effect of DX-52-1 on formation of higher order structures involving Galectin-3</a:t>
            </a:r>
          </a:p>
          <a:p>
            <a:pPr lvl="2"/>
            <a:r>
              <a:rPr lang="en-US" dirty="0" smtClean="0"/>
              <a:t>Test Case: β-Catenin/Galectin-3/α-Actinin Complex</a:t>
            </a:r>
          </a:p>
          <a:p>
            <a:pPr lvl="1"/>
            <a:r>
              <a:rPr lang="en-US" dirty="0" smtClean="0"/>
              <a:t>Determination of structural arrangement of </a:t>
            </a:r>
            <a:r>
              <a:rPr lang="en-US" dirty="0"/>
              <a:t>β-Catenin/Galectin-3/α-Actinin </a:t>
            </a:r>
            <a:r>
              <a:rPr lang="en-US" dirty="0" smtClean="0"/>
              <a:t>Complex</a:t>
            </a:r>
            <a:endParaRPr lang="en-US" dirty="0"/>
          </a:p>
        </p:txBody>
      </p:sp>
    </p:spTree>
    <p:extLst>
      <p:ext uri="{BB962C8B-B14F-4D97-AF65-F5344CB8AC3E}">
        <p14:creationId xmlns:p14="http://schemas.microsoft.com/office/powerpoint/2010/main" val="37729117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Research Projects</a:t>
            </a:r>
            <a:endParaRPr lang="en-US" b="1" dirty="0"/>
          </a:p>
        </p:txBody>
      </p:sp>
      <p:sp>
        <p:nvSpPr>
          <p:cNvPr id="3" name="Content Placeholder 2"/>
          <p:cNvSpPr>
            <a:spLocks noGrp="1"/>
          </p:cNvSpPr>
          <p:nvPr>
            <p:ph idx="1"/>
          </p:nvPr>
        </p:nvSpPr>
        <p:spPr/>
        <p:txBody>
          <a:bodyPr>
            <a:normAutofit/>
          </a:bodyPr>
          <a:lstStyle/>
          <a:p>
            <a:r>
              <a:rPr lang="en-US" sz="3200" dirty="0" smtClean="0"/>
              <a:t>Project 3</a:t>
            </a:r>
          </a:p>
          <a:p>
            <a:pPr lvl="1"/>
            <a:r>
              <a:rPr lang="en-US" dirty="0"/>
              <a:t>P</a:t>
            </a:r>
            <a:r>
              <a:rPr lang="en-US" dirty="0" smtClean="0"/>
              <a:t>roblem </a:t>
            </a:r>
            <a:r>
              <a:rPr lang="en-US" dirty="0"/>
              <a:t>of direct determination of the DX-52-1 binding </a:t>
            </a:r>
            <a:r>
              <a:rPr lang="en-US" dirty="0" smtClean="0"/>
              <a:t>on Galectin-3 site </a:t>
            </a:r>
            <a:r>
              <a:rPr lang="en-US" dirty="0"/>
              <a:t>via mass </a:t>
            </a:r>
            <a:r>
              <a:rPr lang="en-US" dirty="0" smtClean="0"/>
              <a:t>spectrometry</a:t>
            </a:r>
          </a:p>
          <a:p>
            <a:pPr lvl="1"/>
            <a:r>
              <a:rPr lang="en-US" dirty="0" smtClean="0"/>
              <a:t>Development of novel method of narrowing down DX-52-1 binding site</a:t>
            </a:r>
          </a:p>
          <a:p>
            <a:r>
              <a:rPr lang="en-US" sz="3200" dirty="0" smtClean="0"/>
              <a:t>Project 4</a:t>
            </a:r>
          </a:p>
          <a:p>
            <a:pPr lvl="1"/>
            <a:r>
              <a:rPr lang="en-US" dirty="0" smtClean="0"/>
              <a:t>SAR studies regarding DX-52-1 binding to Galectin-3 and Radixin</a:t>
            </a:r>
            <a:endParaRPr lang="en-US" dirty="0"/>
          </a:p>
          <a:p>
            <a:pPr lvl="1"/>
            <a:r>
              <a:rPr lang="en-US" dirty="0" smtClean="0"/>
              <a:t>SAR studies concerning anti-proliferation and anti-migration properties of DX-52-1 on mammalian cells</a:t>
            </a:r>
            <a:endParaRPr lang="en-US" dirty="0"/>
          </a:p>
        </p:txBody>
      </p:sp>
    </p:spTree>
    <p:extLst>
      <p:ext uri="{BB962C8B-B14F-4D97-AF65-F5344CB8AC3E}">
        <p14:creationId xmlns:p14="http://schemas.microsoft.com/office/powerpoint/2010/main" val="39112600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Major Projects</a:t>
            </a:r>
            <a:endParaRPr lang="en-US" dirty="0"/>
          </a:p>
        </p:txBody>
      </p:sp>
      <p:sp>
        <p:nvSpPr>
          <p:cNvPr id="5" name="Subtitle 4"/>
          <p:cNvSpPr>
            <a:spLocks noGrp="1"/>
          </p:cNvSpPr>
          <p:nvPr>
            <p:ph type="subTitle" idx="1"/>
          </p:nvPr>
        </p:nvSpPr>
        <p:spPr/>
        <p:txBody>
          <a:bodyPr/>
          <a:lstStyle/>
          <a:p>
            <a:r>
              <a:rPr lang="en-US" dirty="0" smtClean="0"/>
              <a:t>Project 1 and Project 2</a:t>
            </a:r>
            <a:endParaRPr lang="en-US" dirty="0"/>
          </a:p>
        </p:txBody>
      </p:sp>
    </p:spTree>
    <p:extLst>
      <p:ext uri="{BB962C8B-B14F-4D97-AF65-F5344CB8AC3E}">
        <p14:creationId xmlns:p14="http://schemas.microsoft.com/office/powerpoint/2010/main" val="13258178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smtClean="0"/>
              <a:t>Project 1</a:t>
            </a:r>
            <a:endParaRPr lang="en-US" b="1" dirty="0"/>
          </a:p>
        </p:txBody>
      </p:sp>
    </p:spTree>
    <p:extLst>
      <p:ext uri="{BB962C8B-B14F-4D97-AF65-F5344CB8AC3E}">
        <p14:creationId xmlns:p14="http://schemas.microsoft.com/office/powerpoint/2010/main" val="9616839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Biotinylated DX-52-1 Binding </a:t>
            </a:r>
            <a:r>
              <a:rPr lang="en-US" b="1" dirty="0" smtClean="0"/>
              <a:t>Assays</a:t>
            </a:r>
            <a:endParaRPr lang="en-US" b="1" dirty="0"/>
          </a:p>
        </p:txBody>
      </p:sp>
      <p:sp>
        <p:nvSpPr>
          <p:cNvPr id="3" name="Content Placeholder 2"/>
          <p:cNvSpPr>
            <a:spLocks noGrp="1"/>
          </p:cNvSpPr>
          <p:nvPr>
            <p:ph idx="1"/>
          </p:nvPr>
        </p:nvSpPr>
        <p:spPr/>
        <p:txBody>
          <a:bodyPr>
            <a:normAutofit/>
          </a:bodyPr>
          <a:lstStyle/>
          <a:p>
            <a:r>
              <a:rPr lang="en-US" sz="3200" dirty="0"/>
              <a:t>Galectin-3 was phosphorylated at Ser 6/Ser 12 binding sites by Casein Kinase I</a:t>
            </a:r>
          </a:p>
          <a:p>
            <a:r>
              <a:rPr lang="en-US" sz="3200" dirty="0"/>
              <a:t>BDX binding reactions of phosphorylated </a:t>
            </a:r>
            <a:r>
              <a:rPr lang="en-US" sz="3200" dirty="0" smtClean="0"/>
              <a:t>(Gal3-P) and </a:t>
            </a:r>
            <a:r>
              <a:rPr lang="en-US" sz="3200" dirty="0"/>
              <a:t>control </a:t>
            </a:r>
            <a:r>
              <a:rPr lang="en-US" sz="3200" dirty="0" smtClean="0"/>
              <a:t>Galectin-3 (Gal3) </a:t>
            </a:r>
            <a:r>
              <a:rPr lang="en-US" sz="3200" dirty="0"/>
              <a:t>were run</a:t>
            </a:r>
          </a:p>
          <a:p>
            <a:r>
              <a:rPr lang="en-US" sz="3200" dirty="0"/>
              <a:t>Binding of BDX determined through western blot involving antibiotin-HRP </a:t>
            </a:r>
            <a:r>
              <a:rPr lang="en-US" sz="3200" dirty="0" smtClean="0"/>
              <a:t>antibody</a:t>
            </a:r>
            <a:endParaRPr lang="en-US" sz="3200" dirty="0"/>
          </a:p>
        </p:txBody>
      </p:sp>
    </p:spTree>
    <p:extLst>
      <p:ext uri="{BB962C8B-B14F-4D97-AF65-F5344CB8AC3E}">
        <p14:creationId xmlns:p14="http://schemas.microsoft.com/office/powerpoint/2010/main" val="31878769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BDX Assay Results</a:t>
            </a:r>
            <a:endParaRPr lang="en-US" b="1"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943004" y="1825625"/>
            <a:ext cx="2971992" cy="4351338"/>
          </a:xfrm>
        </p:spPr>
      </p:pic>
      <p:sp>
        <p:nvSpPr>
          <p:cNvPr id="6" name="Content Placeholder 5"/>
          <p:cNvSpPr>
            <a:spLocks noGrp="1"/>
          </p:cNvSpPr>
          <p:nvPr>
            <p:ph sz="half" idx="2"/>
          </p:nvPr>
        </p:nvSpPr>
        <p:spPr/>
        <p:txBody>
          <a:bodyPr/>
          <a:lstStyle/>
          <a:p>
            <a:r>
              <a:rPr lang="en-US" dirty="0" smtClean="0"/>
              <a:t>Ser 6/Ser 12 phosphorylation of Galectin-3 increased the binding of BDX to Galectin-3 to </a:t>
            </a:r>
            <a:r>
              <a:rPr lang="en-US" dirty="0"/>
              <a:t>320% ± 102</a:t>
            </a:r>
            <a:r>
              <a:rPr lang="en-US" dirty="0" smtClean="0"/>
              <a:t>%</a:t>
            </a:r>
          </a:p>
          <a:p>
            <a:r>
              <a:rPr lang="en-US" dirty="0" smtClean="0"/>
              <a:t>Possible Explanations</a:t>
            </a:r>
          </a:p>
          <a:p>
            <a:pPr lvl="1"/>
            <a:r>
              <a:rPr lang="en-US" dirty="0" smtClean="0"/>
              <a:t>Phosphorylation increases binding rate of BDX on the binding site</a:t>
            </a:r>
          </a:p>
          <a:p>
            <a:pPr lvl="1"/>
            <a:r>
              <a:rPr lang="en-US" dirty="0"/>
              <a:t>A</a:t>
            </a:r>
            <a:r>
              <a:rPr lang="en-US" dirty="0" smtClean="0"/>
              <a:t>dditional </a:t>
            </a:r>
            <a:r>
              <a:rPr lang="en-US" dirty="0"/>
              <a:t>DX-52-1 binding site(s) become </a:t>
            </a:r>
            <a:r>
              <a:rPr lang="en-US" dirty="0" smtClean="0"/>
              <a:t>accessible as a result of phosphorylation</a:t>
            </a:r>
          </a:p>
        </p:txBody>
      </p:sp>
    </p:spTree>
    <p:extLst>
      <p:ext uri="{BB962C8B-B14F-4D97-AF65-F5344CB8AC3E}">
        <p14:creationId xmlns:p14="http://schemas.microsoft.com/office/powerpoint/2010/main" val="26653432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10 hours vs. 30 </a:t>
            </a:r>
            <a:r>
              <a:rPr lang="en-US" b="1" dirty="0" smtClean="0"/>
              <a:t>hours</a:t>
            </a:r>
            <a:endParaRPr lang="en-US" b="1"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54317" y="2077077"/>
            <a:ext cx="3749365" cy="3848433"/>
          </a:xfrm>
        </p:spPr>
      </p:pic>
      <p:sp>
        <p:nvSpPr>
          <p:cNvPr id="4" name="Content Placeholder 3"/>
          <p:cNvSpPr>
            <a:spLocks noGrp="1"/>
          </p:cNvSpPr>
          <p:nvPr>
            <p:ph sz="half" idx="2"/>
          </p:nvPr>
        </p:nvSpPr>
        <p:spPr/>
        <p:txBody>
          <a:bodyPr/>
          <a:lstStyle/>
          <a:p>
            <a:r>
              <a:rPr lang="en-US" dirty="0"/>
              <a:t>Additional BDX binding assays were </a:t>
            </a:r>
            <a:r>
              <a:rPr lang="en-US" dirty="0" smtClean="0"/>
              <a:t>performed </a:t>
            </a:r>
            <a:r>
              <a:rPr lang="en-US" dirty="0"/>
              <a:t>with </a:t>
            </a:r>
            <a:r>
              <a:rPr lang="en-US" dirty="0" smtClean="0"/>
              <a:t>Gal3 and Gal3-P over periods of 10 hours and 30 hours</a:t>
            </a:r>
          </a:p>
          <a:p>
            <a:r>
              <a:rPr lang="en-US" dirty="0" smtClean="0"/>
              <a:t>BDX binding ratios of Gal3-P and Gal3 have shown a very minimal difference (not statistically significant) between 10 and 30 hours</a:t>
            </a:r>
            <a:endParaRPr lang="en-US" dirty="0"/>
          </a:p>
        </p:txBody>
      </p:sp>
    </p:spTree>
    <p:extLst>
      <p:ext uri="{BB962C8B-B14F-4D97-AF65-F5344CB8AC3E}">
        <p14:creationId xmlns:p14="http://schemas.microsoft.com/office/powerpoint/2010/main" val="3739157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First Possible Explanation</a:t>
            </a:r>
            <a:endParaRPr lang="en-US" b="1" dirty="0"/>
          </a:p>
        </p:txBody>
      </p:sp>
      <p:sp>
        <p:nvSpPr>
          <p:cNvPr id="6" name="Content Placeholder 5"/>
          <p:cNvSpPr>
            <a:spLocks noGrp="1"/>
          </p:cNvSpPr>
          <p:nvPr>
            <p:ph idx="1"/>
          </p:nvPr>
        </p:nvSpPr>
        <p:spPr/>
        <p:txBody>
          <a:bodyPr>
            <a:normAutofit/>
          </a:bodyPr>
          <a:lstStyle/>
          <a:p>
            <a:r>
              <a:rPr lang="en-US" sz="3200" dirty="0" smtClean="0"/>
              <a:t>Phosphorylation results in increase in rate of BDX attaching to each binding site in a unchanged number of binding sites</a:t>
            </a:r>
          </a:p>
          <a:p>
            <a:r>
              <a:rPr lang="en-US" sz="3200" dirty="0" smtClean="0"/>
              <a:t>This explanation require the observation that the ratio of BDX signal between Gal3-P and Gal3 would be much less at 30 hours vs 10 hours</a:t>
            </a:r>
          </a:p>
          <a:p>
            <a:r>
              <a:rPr lang="en-US" sz="3200" dirty="0" smtClean="0"/>
              <a:t>The reason is the population of DX-52-1 binding sites is reduced faster for Gal3-P resulting in a slowdown that allows Gal3 sample to catch up</a:t>
            </a:r>
            <a:endParaRPr lang="en-US" sz="3200" dirty="0"/>
          </a:p>
        </p:txBody>
      </p:sp>
    </p:spTree>
    <p:extLst>
      <p:ext uri="{BB962C8B-B14F-4D97-AF65-F5344CB8AC3E}">
        <p14:creationId xmlns:p14="http://schemas.microsoft.com/office/powerpoint/2010/main" val="3314533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Second Possible Explanation</a:t>
            </a:r>
            <a:endParaRPr lang="en-US" b="1" dirty="0"/>
          </a:p>
        </p:txBody>
      </p:sp>
      <p:sp>
        <p:nvSpPr>
          <p:cNvPr id="3" name="Content Placeholder 2"/>
          <p:cNvSpPr>
            <a:spLocks noGrp="1"/>
          </p:cNvSpPr>
          <p:nvPr>
            <p:ph idx="1"/>
          </p:nvPr>
        </p:nvSpPr>
        <p:spPr/>
        <p:txBody>
          <a:bodyPr>
            <a:normAutofit/>
          </a:bodyPr>
          <a:lstStyle/>
          <a:p>
            <a:r>
              <a:rPr lang="en-US" sz="3200" dirty="0" smtClean="0"/>
              <a:t>Instead of changing the rate of binding of BDX to each individual site, phosphorylation causes more binding sites to become available and thus increasing the rate of BDX binding</a:t>
            </a:r>
          </a:p>
          <a:p>
            <a:r>
              <a:rPr lang="en-US" sz="3200" dirty="0" smtClean="0"/>
              <a:t>This explanation would allow for the </a:t>
            </a:r>
            <a:r>
              <a:rPr lang="en-US" sz="3200" dirty="0"/>
              <a:t>ratio of BDX signal between Gal3-P and </a:t>
            </a:r>
            <a:r>
              <a:rPr lang="en-US" sz="3200" dirty="0" smtClean="0"/>
              <a:t>Gal3 to remain constant</a:t>
            </a:r>
          </a:p>
          <a:p>
            <a:r>
              <a:rPr lang="en-US" sz="3200" dirty="0" smtClean="0"/>
              <a:t>Assuming the difference in binding rate of each individual binding site is not changed, the percentage of remaining sites would be roughly equal and thus prevent Gal3 from catching up with Gal3-P</a:t>
            </a:r>
            <a:endParaRPr lang="en-US" sz="3200" dirty="0"/>
          </a:p>
        </p:txBody>
      </p:sp>
    </p:spTree>
    <p:extLst>
      <p:ext uri="{BB962C8B-B14F-4D97-AF65-F5344CB8AC3E}">
        <p14:creationId xmlns:p14="http://schemas.microsoft.com/office/powerpoint/2010/main" val="9998057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Cell Migration</a:t>
            </a:r>
            <a:endParaRPr lang="en-US" b="1" dirty="0"/>
          </a:p>
        </p:txBody>
      </p:sp>
      <p:sp>
        <p:nvSpPr>
          <p:cNvPr id="3" name="Content Placeholder 2"/>
          <p:cNvSpPr>
            <a:spLocks noGrp="1"/>
          </p:cNvSpPr>
          <p:nvPr>
            <p:ph idx="1"/>
          </p:nvPr>
        </p:nvSpPr>
        <p:spPr/>
        <p:txBody>
          <a:bodyPr>
            <a:normAutofit/>
          </a:bodyPr>
          <a:lstStyle/>
          <a:p>
            <a:r>
              <a:rPr lang="en-US" sz="3200" dirty="0" smtClean="0"/>
              <a:t>Process by which a cell translocates itself from one location to another</a:t>
            </a:r>
          </a:p>
          <a:p>
            <a:r>
              <a:rPr lang="en-US" sz="3200" dirty="0" smtClean="0"/>
              <a:t>Essential component in diverse </a:t>
            </a:r>
            <a:r>
              <a:rPr lang="en-US" sz="3200" dirty="0"/>
              <a:t>b</a:t>
            </a:r>
            <a:r>
              <a:rPr lang="en-US" sz="3200" dirty="0" smtClean="0"/>
              <a:t>iological </a:t>
            </a:r>
            <a:r>
              <a:rPr lang="en-US" sz="3200" dirty="0"/>
              <a:t>p</a:t>
            </a:r>
            <a:r>
              <a:rPr lang="en-US" sz="3200" dirty="0" smtClean="0"/>
              <a:t>rocesses</a:t>
            </a:r>
          </a:p>
          <a:p>
            <a:pPr lvl="1"/>
            <a:r>
              <a:rPr lang="en-US" dirty="0" smtClean="0"/>
              <a:t>Normal: Embryonic Development, Immunity, Wound Healing, Inflammation, etc.</a:t>
            </a:r>
          </a:p>
          <a:p>
            <a:pPr lvl="1"/>
            <a:r>
              <a:rPr lang="en-US" dirty="0" smtClean="0"/>
              <a:t>Pathogenic: Angiogenesis, Tumor Invasion and Metathesis</a:t>
            </a:r>
          </a:p>
          <a:p>
            <a:r>
              <a:rPr lang="en-US" sz="3200" dirty="0" smtClean="0"/>
              <a:t>Critically important in the progression of cancers</a:t>
            </a:r>
          </a:p>
          <a:p>
            <a:pPr lvl="1"/>
            <a:r>
              <a:rPr lang="en-US" dirty="0" smtClean="0"/>
              <a:t>Without angiogenesis tumor sizes are limited</a:t>
            </a:r>
          </a:p>
          <a:p>
            <a:pPr lvl="1"/>
            <a:r>
              <a:rPr lang="en-US" dirty="0" smtClean="0"/>
              <a:t>Without tumor invasion and metathesis cancer can’t spread beyond initial tumor</a:t>
            </a:r>
          </a:p>
        </p:txBody>
      </p:sp>
    </p:spTree>
    <p:extLst>
      <p:ext uri="{BB962C8B-B14F-4D97-AF65-F5344CB8AC3E}">
        <p14:creationId xmlns:p14="http://schemas.microsoft.com/office/powerpoint/2010/main" val="16479858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Conclusion Drawn</a:t>
            </a:r>
            <a:endParaRPr lang="en-US" b="1" dirty="0"/>
          </a:p>
        </p:txBody>
      </p:sp>
      <p:sp>
        <p:nvSpPr>
          <p:cNvPr id="3" name="Content Placeholder 2"/>
          <p:cNvSpPr>
            <a:spLocks noGrp="1"/>
          </p:cNvSpPr>
          <p:nvPr>
            <p:ph idx="1"/>
          </p:nvPr>
        </p:nvSpPr>
        <p:spPr/>
        <p:txBody>
          <a:bodyPr>
            <a:normAutofit/>
          </a:bodyPr>
          <a:lstStyle/>
          <a:p>
            <a:r>
              <a:rPr lang="en-US" sz="3200" dirty="0" smtClean="0"/>
              <a:t>The similarity between the BDX signal ratios of Gal3-P vs Gal3 at 10 hours and 30 hours rules out the first possible explanation</a:t>
            </a:r>
          </a:p>
          <a:p>
            <a:r>
              <a:rPr lang="en-US" sz="3200" dirty="0" smtClean="0"/>
              <a:t>The second possible explanation is clearly more plausible as it allows for the observations made</a:t>
            </a:r>
          </a:p>
          <a:p>
            <a:endParaRPr lang="en-US" sz="3200" dirty="0"/>
          </a:p>
        </p:txBody>
      </p:sp>
    </p:spTree>
    <p:extLst>
      <p:ext uri="{BB962C8B-B14F-4D97-AF65-F5344CB8AC3E}">
        <p14:creationId xmlns:p14="http://schemas.microsoft.com/office/powerpoint/2010/main" val="42767035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Galectin-3 Binding Partner Interactions</a:t>
            </a:r>
            <a:endParaRPr lang="en-US" b="1" dirty="0"/>
          </a:p>
        </p:txBody>
      </p:sp>
      <p:sp>
        <p:nvSpPr>
          <p:cNvPr id="3" name="Content Placeholder 2"/>
          <p:cNvSpPr>
            <a:spLocks noGrp="1"/>
          </p:cNvSpPr>
          <p:nvPr>
            <p:ph idx="1"/>
          </p:nvPr>
        </p:nvSpPr>
        <p:spPr/>
        <p:txBody>
          <a:bodyPr>
            <a:normAutofit/>
          </a:bodyPr>
          <a:lstStyle/>
          <a:p>
            <a:r>
              <a:rPr lang="en-US" sz="3200" dirty="0" smtClean="0"/>
              <a:t>Two initial samples of Galectin-3 were prepared</a:t>
            </a:r>
          </a:p>
          <a:p>
            <a:pPr lvl="1"/>
            <a:r>
              <a:rPr lang="en-US" dirty="0" smtClean="0"/>
              <a:t>Phosphorylated</a:t>
            </a:r>
          </a:p>
          <a:p>
            <a:pPr lvl="1"/>
            <a:r>
              <a:rPr lang="en-US" dirty="0" smtClean="0"/>
              <a:t>Unphosphorylated</a:t>
            </a:r>
          </a:p>
          <a:p>
            <a:r>
              <a:rPr lang="en-US" sz="3200" dirty="0" smtClean="0"/>
              <a:t>The initial samples were each subdivided into two samples each. One sample from each set was reacted with DX-52-1</a:t>
            </a:r>
          </a:p>
          <a:p>
            <a:pPr lvl="1"/>
            <a:r>
              <a:rPr lang="en-US" dirty="0" smtClean="0"/>
              <a:t>Control</a:t>
            </a:r>
          </a:p>
          <a:p>
            <a:pPr lvl="1"/>
            <a:r>
              <a:rPr lang="en-US" dirty="0" smtClean="0"/>
              <a:t>DX-Gal3</a:t>
            </a:r>
          </a:p>
          <a:p>
            <a:pPr lvl="1"/>
            <a:r>
              <a:rPr lang="en-US" dirty="0" smtClean="0"/>
              <a:t>Gal3-P</a:t>
            </a:r>
          </a:p>
          <a:p>
            <a:pPr lvl="1"/>
            <a:r>
              <a:rPr lang="en-US" dirty="0" smtClean="0"/>
              <a:t>DX-Gal3-P</a:t>
            </a:r>
            <a:endParaRPr lang="en-US" dirty="0"/>
          </a:p>
        </p:txBody>
      </p:sp>
    </p:spTree>
    <p:extLst>
      <p:ext uri="{BB962C8B-B14F-4D97-AF65-F5344CB8AC3E}">
        <p14:creationId xmlns:p14="http://schemas.microsoft.com/office/powerpoint/2010/main" val="28389230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Galectin-3 Binding Partner Interactions</a:t>
            </a:r>
          </a:p>
        </p:txBody>
      </p:sp>
      <p:sp>
        <p:nvSpPr>
          <p:cNvPr id="3" name="Content Placeholder 2"/>
          <p:cNvSpPr>
            <a:spLocks noGrp="1"/>
          </p:cNvSpPr>
          <p:nvPr>
            <p:ph idx="1"/>
          </p:nvPr>
        </p:nvSpPr>
        <p:spPr/>
        <p:txBody>
          <a:bodyPr>
            <a:normAutofit/>
          </a:bodyPr>
          <a:lstStyle/>
          <a:p>
            <a:r>
              <a:rPr lang="en-US" sz="3200" dirty="0" smtClean="0"/>
              <a:t>10 sets of samples (Control/DX-Gal3/Gal3-P/DX-Gal3-P) were prepared. Each set was subjected to a pulldown assay involving one of ten Galectin-3 binding partners</a:t>
            </a:r>
          </a:p>
          <a:p>
            <a:r>
              <a:rPr lang="en-US" sz="3200" dirty="0" smtClean="0"/>
              <a:t>Each binding partner was expressed as a GST-protein bound to glutathione beads</a:t>
            </a:r>
          </a:p>
          <a:p>
            <a:r>
              <a:rPr lang="en-US" sz="3200" dirty="0" smtClean="0"/>
              <a:t>Galectin-3 bound to each binding partner was quantified via western blot involving mouse antigalectin-3 (primary Ab) and goat antimouse-HRP (secondary Ab)</a:t>
            </a:r>
            <a:endParaRPr lang="en-US" sz="3200" dirty="0"/>
          </a:p>
        </p:txBody>
      </p:sp>
    </p:spTree>
    <p:extLst>
      <p:ext uri="{BB962C8B-B14F-4D97-AF65-F5344CB8AC3E}">
        <p14:creationId xmlns:p14="http://schemas.microsoft.com/office/powerpoint/2010/main" val="30679254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Western Blots</a:t>
            </a:r>
            <a:endParaRPr lang="en-US" b="1"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61916" y="1825625"/>
            <a:ext cx="4534167" cy="4351338"/>
          </a:xfrm>
        </p:spPr>
      </p:pic>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965475" y="1825625"/>
            <a:ext cx="3595050" cy="4351338"/>
          </a:xfrm>
        </p:spPr>
      </p:pic>
    </p:spTree>
    <p:extLst>
      <p:ext uri="{BB962C8B-B14F-4D97-AF65-F5344CB8AC3E}">
        <p14:creationId xmlns:p14="http://schemas.microsoft.com/office/powerpoint/2010/main" val="37243362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Pulldown Assay Results</a:t>
            </a:r>
            <a:endParaRPr lang="en-US" b="1"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403484"/>
            <a:ext cx="5181600" cy="3195620"/>
          </a:xfrm>
        </p:spPr>
      </p:pic>
      <p:sp>
        <p:nvSpPr>
          <p:cNvPr id="4" name="Content Placeholder 3"/>
          <p:cNvSpPr>
            <a:spLocks noGrp="1"/>
          </p:cNvSpPr>
          <p:nvPr>
            <p:ph sz="half" idx="2"/>
          </p:nvPr>
        </p:nvSpPr>
        <p:spPr/>
        <p:txBody>
          <a:bodyPr/>
          <a:lstStyle/>
          <a:p>
            <a:r>
              <a:rPr lang="en-US" dirty="0" smtClean="0"/>
              <a:t>Binding of DX-52-1 to Galectin-3 resulted in statistically significant reductions in binding partner interactions in six cases</a:t>
            </a:r>
          </a:p>
          <a:p>
            <a:pPr lvl="1"/>
            <a:r>
              <a:rPr lang="en-US" dirty="0" smtClean="0"/>
              <a:t>Axin, Akt, K-Ras, Gemin-4, Sufu, and OCA-B</a:t>
            </a:r>
          </a:p>
          <a:p>
            <a:r>
              <a:rPr lang="en-US" dirty="0" smtClean="0"/>
              <a:t>Phosphorylation of Galectin-3 </a:t>
            </a:r>
            <a:r>
              <a:rPr lang="en-US" dirty="0"/>
              <a:t>resulted in statistically significant reductions in binding partner interactions in </a:t>
            </a:r>
            <a:r>
              <a:rPr lang="en-US" dirty="0" smtClean="0"/>
              <a:t>all ten cases</a:t>
            </a:r>
            <a:endParaRPr lang="en-US" dirty="0"/>
          </a:p>
        </p:txBody>
      </p:sp>
    </p:spTree>
    <p:extLst>
      <p:ext uri="{BB962C8B-B14F-4D97-AF65-F5344CB8AC3E}">
        <p14:creationId xmlns:p14="http://schemas.microsoft.com/office/powerpoint/2010/main" val="4272573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Conclusions drawn from Pulldown Assays</a:t>
            </a:r>
            <a:endParaRPr lang="en-US" b="1" dirty="0"/>
          </a:p>
        </p:txBody>
      </p:sp>
      <p:sp>
        <p:nvSpPr>
          <p:cNvPr id="6" name="Content Placeholder 5"/>
          <p:cNvSpPr>
            <a:spLocks noGrp="1"/>
          </p:cNvSpPr>
          <p:nvPr>
            <p:ph idx="1"/>
          </p:nvPr>
        </p:nvSpPr>
        <p:spPr/>
        <p:txBody>
          <a:bodyPr>
            <a:normAutofit/>
          </a:bodyPr>
          <a:lstStyle/>
          <a:p>
            <a:r>
              <a:rPr lang="en-US" sz="3200" dirty="0" smtClean="0"/>
              <a:t>Although the interaction between Galectin-3 and the six binding partners (Axin, Akt, K-Ras, Gemin-4, Sufu and OCA-B) were not completely disrupted, it is conceivable that a series of several modest reductions could collectively have a substantial effect on overall cell physiology</a:t>
            </a:r>
          </a:p>
          <a:p>
            <a:r>
              <a:rPr lang="en-US" sz="3200" dirty="0" smtClean="0"/>
              <a:t>The stronger and more numerous reductions brought about by Galectin-3 phosphorylation would seem to imply that the phosphorylation of Galectin-3 may have a very strong effect on cell physiology</a:t>
            </a:r>
            <a:endParaRPr lang="en-US" sz="3200" dirty="0"/>
          </a:p>
        </p:txBody>
      </p:sp>
    </p:spTree>
    <p:extLst>
      <p:ext uri="{BB962C8B-B14F-4D97-AF65-F5344CB8AC3E}">
        <p14:creationId xmlns:p14="http://schemas.microsoft.com/office/powerpoint/2010/main" val="41461234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Conclusions drawn from Pulldown Assays</a:t>
            </a:r>
          </a:p>
        </p:txBody>
      </p:sp>
      <p:sp>
        <p:nvSpPr>
          <p:cNvPr id="3" name="Content Placeholder 2"/>
          <p:cNvSpPr>
            <a:spLocks noGrp="1"/>
          </p:cNvSpPr>
          <p:nvPr>
            <p:ph idx="1"/>
          </p:nvPr>
        </p:nvSpPr>
        <p:spPr/>
        <p:txBody>
          <a:bodyPr>
            <a:normAutofit fontScale="92500"/>
          </a:bodyPr>
          <a:lstStyle/>
          <a:p>
            <a:r>
              <a:rPr lang="en-US" sz="3200" dirty="0" smtClean="0"/>
              <a:t>The modest but multiple binding partner interaction reductions brought about by DX-52-1 suggest a link between the following</a:t>
            </a:r>
          </a:p>
          <a:p>
            <a:pPr lvl="1"/>
            <a:r>
              <a:rPr lang="en-US" dirty="0" smtClean="0"/>
              <a:t>Strong binding of DX-52-1 by Galectin-3</a:t>
            </a:r>
          </a:p>
          <a:p>
            <a:pPr lvl="1"/>
            <a:r>
              <a:rPr lang="en-US" dirty="0" smtClean="0"/>
              <a:t>Observed effects cell migration and proliferation</a:t>
            </a:r>
          </a:p>
          <a:p>
            <a:r>
              <a:rPr lang="en-US" sz="3200" dirty="0" smtClean="0"/>
              <a:t>The fact that phosphorylation of Galectin-3 had significant effects on binding partner interactions of all ten proteins tested suggest that such effect may be universal to all Galectin-3 binding partners. If Galectin-3 phosphorylation could be stimulated in vivo the physiological effects would potentially be profound</a:t>
            </a:r>
            <a:endParaRPr lang="en-US" sz="3200" dirty="0"/>
          </a:p>
        </p:txBody>
      </p:sp>
    </p:spTree>
    <p:extLst>
      <p:ext uri="{BB962C8B-B14F-4D97-AF65-F5344CB8AC3E}">
        <p14:creationId xmlns:p14="http://schemas.microsoft.com/office/powerpoint/2010/main" val="14587102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smtClean="0"/>
              <a:t>Project 2</a:t>
            </a:r>
            <a:endParaRPr lang="en-US" b="1" dirty="0"/>
          </a:p>
        </p:txBody>
      </p:sp>
    </p:spTree>
    <p:extLst>
      <p:ext uri="{BB962C8B-B14F-4D97-AF65-F5344CB8AC3E}">
        <p14:creationId xmlns:p14="http://schemas.microsoft.com/office/powerpoint/2010/main" val="14432741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l-GR" b="1" dirty="0" smtClean="0"/>
              <a:t>β</a:t>
            </a:r>
            <a:r>
              <a:rPr lang="en-US" b="1" dirty="0" smtClean="0"/>
              <a:t>-Catenin and </a:t>
            </a:r>
            <a:r>
              <a:rPr lang="el-GR" b="1" dirty="0" smtClean="0"/>
              <a:t>α</a:t>
            </a:r>
            <a:r>
              <a:rPr lang="en-US" b="1" dirty="0" smtClean="0"/>
              <a:t>-Actinin</a:t>
            </a:r>
            <a:endParaRPr lang="en-US" b="1" dirty="0"/>
          </a:p>
        </p:txBody>
      </p:sp>
      <p:pic>
        <p:nvPicPr>
          <p:cNvPr id="2" name="Content Placeholder 1"/>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38200" y="1825625"/>
            <a:ext cx="5181600" cy="4351338"/>
          </a:xfrm>
        </p:spPr>
      </p:pic>
      <p:sp>
        <p:nvSpPr>
          <p:cNvPr id="6" name="Content Placeholder 5"/>
          <p:cNvSpPr>
            <a:spLocks noGrp="1"/>
          </p:cNvSpPr>
          <p:nvPr>
            <p:ph sz="half" idx="2"/>
          </p:nvPr>
        </p:nvSpPr>
        <p:spPr/>
        <p:txBody>
          <a:bodyPr/>
          <a:lstStyle/>
          <a:p>
            <a:r>
              <a:rPr lang="el-GR" dirty="0"/>
              <a:t>β</a:t>
            </a:r>
            <a:r>
              <a:rPr lang="en-US" dirty="0" smtClean="0"/>
              <a:t>-Catenin has an interaction with Cadherin (involved in cell adhesion)</a:t>
            </a:r>
          </a:p>
          <a:p>
            <a:r>
              <a:rPr lang="el-GR" dirty="0"/>
              <a:t>α</a:t>
            </a:r>
            <a:r>
              <a:rPr lang="en-US" dirty="0" smtClean="0"/>
              <a:t>-Actinin has an interaction with F-actin polymers (involved in force generation needed for cell migration)</a:t>
            </a:r>
          </a:p>
          <a:p>
            <a:r>
              <a:rPr lang="en-US" dirty="0" smtClean="0"/>
              <a:t>These two proteins interact with each other through </a:t>
            </a:r>
            <a:r>
              <a:rPr lang="el-GR" dirty="0" smtClean="0"/>
              <a:t>α</a:t>
            </a:r>
            <a:r>
              <a:rPr lang="en-US" dirty="0" smtClean="0"/>
              <a:t>-Catenin</a:t>
            </a:r>
          </a:p>
          <a:p>
            <a:endParaRPr lang="en-US" dirty="0"/>
          </a:p>
        </p:txBody>
      </p:sp>
    </p:spTree>
    <p:extLst>
      <p:ext uri="{BB962C8B-B14F-4D97-AF65-F5344CB8AC3E}">
        <p14:creationId xmlns:p14="http://schemas.microsoft.com/office/powerpoint/2010/main" val="31698503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l-GR" b="1" dirty="0"/>
              <a:t>β</a:t>
            </a:r>
            <a:r>
              <a:rPr lang="en-US" b="1" dirty="0"/>
              <a:t>-Catenin and </a:t>
            </a:r>
            <a:r>
              <a:rPr lang="el-GR" b="1" dirty="0"/>
              <a:t>α</a:t>
            </a:r>
            <a:r>
              <a:rPr lang="en-US" b="1" dirty="0"/>
              <a:t>-Actinin</a:t>
            </a:r>
          </a:p>
        </p:txBody>
      </p:sp>
      <p:sp>
        <p:nvSpPr>
          <p:cNvPr id="6" name="Content Placeholder 5"/>
          <p:cNvSpPr>
            <a:spLocks noGrp="1"/>
          </p:cNvSpPr>
          <p:nvPr>
            <p:ph idx="1"/>
          </p:nvPr>
        </p:nvSpPr>
        <p:spPr/>
        <p:txBody>
          <a:bodyPr>
            <a:normAutofit/>
          </a:bodyPr>
          <a:lstStyle/>
          <a:p>
            <a:r>
              <a:rPr lang="en-US" sz="3200" dirty="0" smtClean="0"/>
              <a:t>Any protein that simultaneously interacts with </a:t>
            </a:r>
            <a:r>
              <a:rPr lang="el-GR" sz="3200" dirty="0"/>
              <a:t>β</a:t>
            </a:r>
            <a:r>
              <a:rPr lang="en-US" sz="3200" dirty="0"/>
              <a:t>-Catenin and </a:t>
            </a:r>
            <a:r>
              <a:rPr lang="el-GR" sz="3200" dirty="0"/>
              <a:t>α</a:t>
            </a:r>
            <a:r>
              <a:rPr lang="en-US" sz="3200" dirty="0" smtClean="0"/>
              <a:t>-Actinin would likely play a pivotal role in cell migration as it would simultaneously be involved in cell adhesion and force generation, possibly coordinating these two processes</a:t>
            </a:r>
          </a:p>
          <a:p>
            <a:r>
              <a:rPr lang="en-US" sz="3200" dirty="0" smtClean="0"/>
              <a:t>It turns out that Galectin-3 was found to have interactions with </a:t>
            </a:r>
            <a:r>
              <a:rPr lang="el-GR" sz="3200" dirty="0"/>
              <a:t>β</a:t>
            </a:r>
            <a:r>
              <a:rPr lang="en-US" sz="3200" dirty="0"/>
              <a:t>-Catenin and </a:t>
            </a:r>
            <a:r>
              <a:rPr lang="el-GR" sz="3200" dirty="0"/>
              <a:t>α</a:t>
            </a:r>
            <a:r>
              <a:rPr lang="en-US" sz="3200" dirty="0" smtClean="0"/>
              <a:t>-Actinin</a:t>
            </a:r>
          </a:p>
          <a:p>
            <a:r>
              <a:rPr lang="en-US" sz="3200" dirty="0" smtClean="0"/>
              <a:t>If Galectin-3 could engage in these interactions at the same time then it might explain at least in part the source of the anti-migratory effect of DX-52-1</a:t>
            </a:r>
            <a:endParaRPr lang="en-US" sz="3200" dirty="0"/>
          </a:p>
        </p:txBody>
      </p:sp>
    </p:spTree>
    <p:extLst>
      <p:ext uri="{BB962C8B-B14F-4D97-AF65-F5344CB8AC3E}">
        <p14:creationId xmlns:p14="http://schemas.microsoft.com/office/powerpoint/2010/main" val="16295575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Actin</a:t>
            </a:r>
            <a:endParaRPr lang="en-US" b="1" dirty="0"/>
          </a:p>
        </p:txBody>
      </p:sp>
      <p:sp>
        <p:nvSpPr>
          <p:cNvPr id="3" name="Content Placeholder 2"/>
          <p:cNvSpPr>
            <a:spLocks noGrp="1"/>
          </p:cNvSpPr>
          <p:nvPr>
            <p:ph idx="1"/>
          </p:nvPr>
        </p:nvSpPr>
        <p:spPr/>
        <p:txBody>
          <a:bodyPr>
            <a:normAutofit/>
          </a:bodyPr>
          <a:lstStyle/>
          <a:p>
            <a:r>
              <a:rPr lang="en-US" sz="3200" dirty="0" smtClean="0"/>
              <a:t>32 kD proteins that interchange between two states</a:t>
            </a:r>
          </a:p>
          <a:p>
            <a:pPr lvl="1"/>
            <a:r>
              <a:rPr lang="en-US" dirty="0" smtClean="0"/>
              <a:t>G-Actin (Globular): Monomer</a:t>
            </a:r>
          </a:p>
          <a:p>
            <a:pPr lvl="1"/>
            <a:r>
              <a:rPr lang="en-US" dirty="0" smtClean="0"/>
              <a:t>F-Actin (Filamentous): Polymer</a:t>
            </a:r>
          </a:p>
          <a:p>
            <a:r>
              <a:rPr lang="en-US" sz="3200" dirty="0" smtClean="0"/>
              <a:t>The frequent interchange between G-Actin and F-Actin responsible for a number of cellular processes</a:t>
            </a:r>
          </a:p>
          <a:p>
            <a:pPr lvl="1"/>
            <a:r>
              <a:rPr lang="en-US" dirty="0"/>
              <a:t>cell </a:t>
            </a:r>
            <a:r>
              <a:rPr lang="en-US" dirty="0" smtClean="0"/>
              <a:t>migration</a:t>
            </a:r>
          </a:p>
          <a:p>
            <a:pPr lvl="1"/>
            <a:r>
              <a:rPr lang="en-US" dirty="0" smtClean="0"/>
              <a:t>cell signaling</a:t>
            </a:r>
          </a:p>
          <a:p>
            <a:pPr lvl="1"/>
            <a:r>
              <a:rPr lang="en-US" dirty="0" smtClean="0"/>
              <a:t>organelle movement</a:t>
            </a:r>
          </a:p>
          <a:p>
            <a:pPr lvl="1"/>
            <a:r>
              <a:rPr lang="en-US" dirty="0" smtClean="0"/>
              <a:t>cell division</a:t>
            </a:r>
          </a:p>
          <a:p>
            <a:pPr lvl="1"/>
            <a:r>
              <a:rPr lang="en-US" dirty="0" smtClean="0"/>
              <a:t>muscle </a:t>
            </a:r>
            <a:r>
              <a:rPr lang="en-US" dirty="0"/>
              <a:t>contraction</a:t>
            </a:r>
          </a:p>
        </p:txBody>
      </p:sp>
    </p:spTree>
    <p:extLst>
      <p:ext uri="{BB962C8B-B14F-4D97-AF65-F5344CB8AC3E}">
        <p14:creationId xmlns:p14="http://schemas.microsoft.com/office/powerpoint/2010/main" val="38502562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l-GR" b="1" dirty="0"/>
              <a:t>β</a:t>
            </a:r>
            <a:r>
              <a:rPr lang="en-US" b="1" dirty="0" smtClean="0"/>
              <a:t>-Catenin/Galectin-3/</a:t>
            </a:r>
            <a:r>
              <a:rPr lang="el-GR" b="1" dirty="0" smtClean="0"/>
              <a:t>α</a:t>
            </a:r>
            <a:r>
              <a:rPr lang="en-US" b="1" dirty="0" smtClean="0"/>
              <a:t>-Actinin Layout</a:t>
            </a:r>
            <a:endParaRPr lang="en-US" b="1" dirty="0"/>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628312" y="1825625"/>
            <a:ext cx="3601376" cy="4351338"/>
          </a:xfrm>
        </p:spPr>
      </p:pic>
      <p:sp>
        <p:nvSpPr>
          <p:cNvPr id="6" name="Content Placeholder 5"/>
          <p:cNvSpPr>
            <a:spLocks noGrp="1"/>
          </p:cNvSpPr>
          <p:nvPr>
            <p:ph sz="half" idx="2"/>
          </p:nvPr>
        </p:nvSpPr>
        <p:spPr/>
        <p:txBody>
          <a:bodyPr>
            <a:normAutofit lnSpcReduction="10000"/>
          </a:bodyPr>
          <a:lstStyle/>
          <a:p>
            <a:r>
              <a:rPr lang="en-US" dirty="0" smtClean="0"/>
              <a:t>Though a series of pull down assays it has been shown that </a:t>
            </a:r>
            <a:r>
              <a:rPr lang="el-GR" dirty="0"/>
              <a:t>β</a:t>
            </a:r>
            <a:r>
              <a:rPr lang="en-US" dirty="0" smtClean="0"/>
              <a:t>-Catenin binds to </a:t>
            </a:r>
            <a:r>
              <a:rPr lang="el-GR" dirty="0"/>
              <a:t>α</a:t>
            </a:r>
            <a:r>
              <a:rPr lang="en-US" dirty="0"/>
              <a:t>-Actinin </a:t>
            </a:r>
            <a:r>
              <a:rPr lang="en-US" dirty="0" smtClean="0"/>
              <a:t>via Galectin-3</a:t>
            </a:r>
          </a:p>
          <a:p>
            <a:r>
              <a:rPr lang="en-US" dirty="0" smtClean="0"/>
              <a:t>Furthermore the binding sites of </a:t>
            </a:r>
            <a:r>
              <a:rPr lang="el-GR" dirty="0"/>
              <a:t>β</a:t>
            </a:r>
            <a:r>
              <a:rPr lang="en-US" dirty="0"/>
              <a:t>-Catenin and </a:t>
            </a:r>
            <a:r>
              <a:rPr lang="en-US" dirty="0" smtClean="0"/>
              <a:t>DX-52-1 are most likely overlapping</a:t>
            </a:r>
          </a:p>
          <a:p>
            <a:r>
              <a:rPr lang="en-US" dirty="0" smtClean="0"/>
              <a:t>The proposed positions of </a:t>
            </a:r>
            <a:r>
              <a:rPr lang="el-GR" dirty="0"/>
              <a:t>β</a:t>
            </a:r>
            <a:r>
              <a:rPr lang="en-US" dirty="0"/>
              <a:t>-Catenin and </a:t>
            </a:r>
            <a:r>
              <a:rPr lang="el-GR" dirty="0"/>
              <a:t>α</a:t>
            </a:r>
            <a:r>
              <a:rPr lang="en-US" dirty="0" smtClean="0"/>
              <a:t>-Actinin are due their enormous sizes relative to the size of Galectin-3</a:t>
            </a:r>
            <a:endParaRPr lang="en-US" dirty="0"/>
          </a:p>
        </p:txBody>
      </p:sp>
    </p:spTree>
    <p:extLst>
      <p:ext uri="{BB962C8B-B14F-4D97-AF65-F5344CB8AC3E}">
        <p14:creationId xmlns:p14="http://schemas.microsoft.com/office/powerpoint/2010/main" val="39562144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a:t>Pull Down Assay of Gal3/β-Cat by </a:t>
            </a:r>
            <a:r>
              <a:rPr lang="en-US" b="1" dirty="0" smtClean="0"/>
              <a:t>α-</a:t>
            </a:r>
            <a:r>
              <a:rPr lang="en-US" b="1" dirty="0"/>
              <a:t>A</a:t>
            </a:r>
            <a:r>
              <a:rPr lang="en-US" b="1" dirty="0" smtClean="0"/>
              <a:t>ctinin</a:t>
            </a:r>
            <a:endParaRPr lang="en-US" b="1" dirty="0"/>
          </a:p>
        </p:txBody>
      </p:sp>
      <p:sp>
        <p:nvSpPr>
          <p:cNvPr id="6" name="Content Placeholder 5"/>
          <p:cNvSpPr>
            <a:spLocks noGrp="1"/>
          </p:cNvSpPr>
          <p:nvPr>
            <p:ph idx="1"/>
          </p:nvPr>
        </p:nvSpPr>
        <p:spPr/>
        <p:txBody>
          <a:bodyPr>
            <a:normAutofit/>
          </a:bodyPr>
          <a:lstStyle/>
          <a:p>
            <a:r>
              <a:rPr lang="en-US" sz="3200" dirty="0" smtClean="0"/>
              <a:t>Two reaction mixture were run overnight</a:t>
            </a:r>
          </a:p>
          <a:p>
            <a:pPr lvl="1"/>
            <a:r>
              <a:rPr lang="en-US" dirty="0"/>
              <a:t>+Galectin3: </a:t>
            </a:r>
            <a:r>
              <a:rPr lang="el-GR" dirty="0"/>
              <a:t>β</a:t>
            </a:r>
            <a:r>
              <a:rPr lang="en-US" dirty="0"/>
              <a:t>-Catenin plus Galectin-3</a:t>
            </a:r>
          </a:p>
          <a:p>
            <a:pPr lvl="1"/>
            <a:r>
              <a:rPr lang="en-US" dirty="0" smtClean="0"/>
              <a:t>-Galectin3: </a:t>
            </a:r>
            <a:r>
              <a:rPr lang="el-GR" dirty="0"/>
              <a:t>β</a:t>
            </a:r>
            <a:r>
              <a:rPr lang="en-US" dirty="0"/>
              <a:t>-Catenin </a:t>
            </a:r>
            <a:r>
              <a:rPr lang="en-US" dirty="0" smtClean="0"/>
              <a:t>only (control)</a:t>
            </a:r>
          </a:p>
          <a:p>
            <a:r>
              <a:rPr lang="en-US" sz="3200" dirty="0" smtClean="0"/>
              <a:t>Nickel beads bearing His Tagged α-actinin were added to both samples which were then rotated overnight</a:t>
            </a:r>
          </a:p>
          <a:p>
            <a:r>
              <a:rPr lang="en-US" sz="3200" dirty="0" smtClean="0"/>
              <a:t>The bead samples were then run on a western blot. The membrane was probed with rabbit anti-</a:t>
            </a:r>
            <a:r>
              <a:rPr lang="el-GR" sz="3200" dirty="0" smtClean="0"/>
              <a:t>β</a:t>
            </a:r>
            <a:r>
              <a:rPr lang="en-US" sz="3200" dirty="0"/>
              <a:t>-Catenin </a:t>
            </a:r>
            <a:r>
              <a:rPr lang="en-US" sz="3200" dirty="0" smtClean="0"/>
              <a:t>(primary Ab) and donkey antirabbit-HRP (secondary Ab)</a:t>
            </a:r>
            <a:endParaRPr lang="en-US" sz="3200" dirty="0"/>
          </a:p>
        </p:txBody>
      </p:sp>
    </p:spTree>
    <p:extLst>
      <p:ext uri="{BB962C8B-B14F-4D97-AF65-F5344CB8AC3E}">
        <p14:creationId xmlns:p14="http://schemas.microsoft.com/office/powerpoint/2010/main" val="21256289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Results of Pull </a:t>
            </a:r>
            <a:r>
              <a:rPr lang="en-US" b="1" dirty="0"/>
              <a:t>Down Assay of Gal3/β-Cat</a:t>
            </a: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84902" y="1847773"/>
            <a:ext cx="4688195" cy="4307041"/>
          </a:xfrm>
        </p:spPr>
      </p:pic>
      <p:sp>
        <p:nvSpPr>
          <p:cNvPr id="6" name="Content Placeholder 5"/>
          <p:cNvSpPr>
            <a:spLocks noGrp="1"/>
          </p:cNvSpPr>
          <p:nvPr>
            <p:ph sz="half" idx="2"/>
          </p:nvPr>
        </p:nvSpPr>
        <p:spPr/>
        <p:txBody>
          <a:bodyPr/>
          <a:lstStyle/>
          <a:p>
            <a:r>
              <a:rPr lang="en-US" dirty="0" smtClean="0"/>
              <a:t>Without Galectin-3, </a:t>
            </a:r>
            <a:r>
              <a:rPr lang="el-GR" dirty="0"/>
              <a:t>β</a:t>
            </a:r>
            <a:r>
              <a:rPr lang="en-US" dirty="0"/>
              <a:t>-Catenin </a:t>
            </a:r>
            <a:r>
              <a:rPr lang="en-US" dirty="0" smtClean="0"/>
              <a:t>pull down by the α-actinin was reduced to </a:t>
            </a:r>
            <a:r>
              <a:rPr lang="en-US" b="1" u="sng" dirty="0" smtClean="0"/>
              <a:t>25.8</a:t>
            </a:r>
            <a:r>
              <a:rPr lang="en-US" b="1" u="sng" dirty="0"/>
              <a:t>% ± 3.11</a:t>
            </a:r>
            <a:r>
              <a:rPr lang="en-US" b="1" u="sng" dirty="0" smtClean="0"/>
              <a:t>% </a:t>
            </a:r>
            <a:r>
              <a:rPr lang="en-US" dirty="0" smtClean="0"/>
              <a:t>of pull down observed for the control sample (+Gal3)</a:t>
            </a:r>
          </a:p>
          <a:p>
            <a:r>
              <a:rPr lang="en-US" dirty="0" smtClean="0"/>
              <a:t>It can be concluded that the ability of </a:t>
            </a:r>
            <a:r>
              <a:rPr lang="el-GR" dirty="0"/>
              <a:t>β</a:t>
            </a:r>
            <a:r>
              <a:rPr lang="en-US" dirty="0"/>
              <a:t>-Catenin </a:t>
            </a:r>
            <a:r>
              <a:rPr lang="en-US" dirty="0" smtClean="0"/>
              <a:t>to bind to α-actinin depends a great deal on the presence of Galectin-3</a:t>
            </a:r>
            <a:endParaRPr lang="en-US" dirty="0"/>
          </a:p>
        </p:txBody>
      </p:sp>
    </p:spTree>
    <p:extLst>
      <p:ext uri="{BB962C8B-B14F-4D97-AF65-F5344CB8AC3E}">
        <p14:creationId xmlns:p14="http://schemas.microsoft.com/office/powerpoint/2010/main" val="26503180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a:t>Pull Down Assays </a:t>
            </a:r>
            <a:r>
              <a:rPr lang="en-US" b="1" dirty="0" smtClean="0"/>
              <a:t>by </a:t>
            </a:r>
            <a:r>
              <a:rPr lang="el-GR" b="1" dirty="0"/>
              <a:t>β</a:t>
            </a:r>
            <a:r>
              <a:rPr lang="en-US" b="1" dirty="0"/>
              <a:t>-Catenin and </a:t>
            </a:r>
            <a:r>
              <a:rPr lang="el-GR" b="1" dirty="0"/>
              <a:t>α</a:t>
            </a:r>
            <a:r>
              <a:rPr lang="en-US" b="1" dirty="0"/>
              <a:t>-Actinin </a:t>
            </a:r>
          </a:p>
        </p:txBody>
      </p:sp>
      <p:sp>
        <p:nvSpPr>
          <p:cNvPr id="6" name="Content Placeholder 5"/>
          <p:cNvSpPr>
            <a:spLocks noGrp="1"/>
          </p:cNvSpPr>
          <p:nvPr>
            <p:ph idx="1"/>
          </p:nvPr>
        </p:nvSpPr>
        <p:spPr/>
        <p:txBody>
          <a:bodyPr>
            <a:normAutofit lnSpcReduction="10000"/>
          </a:bodyPr>
          <a:lstStyle/>
          <a:p>
            <a:r>
              <a:rPr lang="en-US" sz="3200" dirty="0" smtClean="0"/>
              <a:t>Reaction mixtures of Galectin-3 with DX-52-1 and without DX-52-1 were run overnight</a:t>
            </a:r>
          </a:p>
          <a:p>
            <a:r>
              <a:rPr lang="en-US" sz="3200" dirty="0" smtClean="0"/>
              <a:t>Pull down assay of Gal3 and DX-Gal3 was performed with glutathione beads bearing GST-</a:t>
            </a:r>
            <a:r>
              <a:rPr lang="el-GR" sz="3200" dirty="0" smtClean="0"/>
              <a:t>β</a:t>
            </a:r>
            <a:r>
              <a:rPr lang="en-US" sz="3200" dirty="0" smtClean="0"/>
              <a:t>-Catenin</a:t>
            </a:r>
          </a:p>
          <a:p>
            <a:r>
              <a:rPr lang="en-US" sz="3200" dirty="0"/>
              <a:t>Pull down assay of Gal3 and DX-Gal3 was performed with </a:t>
            </a:r>
            <a:r>
              <a:rPr lang="en-US" sz="3200" dirty="0" smtClean="0"/>
              <a:t>nickel </a:t>
            </a:r>
            <a:r>
              <a:rPr lang="en-US" sz="3200" dirty="0"/>
              <a:t>beads bearing </a:t>
            </a:r>
            <a:r>
              <a:rPr lang="en-US" sz="3200" dirty="0" smtClean="0"/>
              <a:t>His Tagged </a:t>
            </a:r>
            <a:r>
              <a:rPr lang="el-GR" sz="3200" dirty="0" smtClean="0"/>
              <a:t>α</a:t>
            </a:r>
            <a:r>
              <a:rPr lang="en-US" sz="3200" dirty="0" smtClean="0"/>
              <a:t>-Actinin</a:t>
            </a:r>
          </a:p>
          <a:p>
            <a:r>
              <a:rPr lang="en-US" sz="3200" dirty="0" smtClean="0"/>
              <a:t>Results were determined by western blot involving mouse antigalectin-3 (Primary Ab) and goat antimouse-HRP (Secondary Ab)</a:t>
            </a:r>
            <a:endParaRPr lang="en-US" sz="3200" dirty="0"/>
          </a:p>
        </p:txBody>
      </p:sp>
    </p:spTree>
    <p:extLst>
      <p:ext uri="{BB962C8B-B14F-4D97-AF65-F5344CB8AC3E}">
        <p14:creationId xmlns:p14="http://schemas.microsoft.com/office/powerpoint/2010/main" val="35165006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Pull Down Assays Results</a:t>
            </a:r>
            <a:endParaRPr lang="en-US" b="1" dirty="0"/>
          </a:p>
        </p:txBody>
      </p:sp>
      <p:sp>
        <p:nvSpPr>
          <p:cNvPr id="4" name="Content Placeholder 3"/>
          <p:cNvSpPr>
            <a:spLocks noGrp="1"/>
          </p:cNvSpPr>
          <p:nvPr>
            <p:ph sz="half" idx="2"/>
          </p:nvPr>
        </p:nvSpPr>
        <p:spPr/>
        <p:txBody>
          <a:bodyPr/>
          <a:lstStyle/>
          <a:p>
            <a:r>
              <a:rPr lang="en-US" dirty="0" smtClean="0"/>
              <a:t>No statistically significant effect was exhibited by DX-52-1 on the binding of Galectin-3 with </a:t>
            </a:r>
            <a:r>
              <a:rPr lang="el-GR" dirty="0"/>
              <a:t>β</a:t>
            </a:r>
            <a:r>
              <a:rPr lang="en-US" dirty="0" smtClean="0"/>
              <a:t>-Catenin</a:t>
            </a:r>
          </a:p>
          <a:p>
            <a:r>
              <a:rPr lang="en-US" dirty="0" smtClean="0"/>
              <a:t>On the other hand DX-52-1 reduced the binding of Galectin-3 to </a:t>
            </a:r>
            <a:r>
              <a:rPr lang="el-GR" dirty="0"/>
              <a:t>α</a:t>
            </a:r>
            <a:r>
              <a:rPr lang="en-US" dirty="0" smtClean="0"/>
              <a:t>-Actinin to 66.4</a:t>
            </a:r>
            <a:r>
              <a:rPr lang="en-US" dirty="0"/>
              <a:t>% ± 11.0</a:t>
            </a:r>
            <a:r>
              <a:rPr lang="en-US" dirty="0" smtClean="0"/>
              <a:t>%</a:t>
            </a:r>
          </a:p>
          <a:p>
            <a:r>
              <a:rPr lang="en-US" dirty="0"/>
              <a:t>T</a:t>
            </a:r>
            <a:r>
              <a:rPr lang="en-US" dirty="0" smtClean="0"/>
              <a:t>he effect of DX-52-1 on </a:t>
            </a:r>
            <a:r>
              <a:rPr lang="en-US" dirty="0"/>
              <a:t>β-Cat/Gal3/α-act </a:t>
            </a:r>
            <a:r>
              <a:rPr lang="en-US" dirty="0" smtClean="0"/>
              <a:t>formation should be a reduction of one third</a:t>
            </a:r>
            <a:endParaRPr lang="en-US" dirty="0"/>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52764" y="1825625"/>
            <a:ext cx="3752471" cy="4351338"/>
          </a:xfrm>
        </p:spPr>
      </p:pic>
    </p:spTree>
    <p:extLst>
      <p:ext uri="{BB962C8B-B14F-4D97-AF65-F5344CB8AC3E}">
        <p14:creationId xmlns:p14="http://schemas.microsoft.com/office/powerpoint/2010/main" val="1994948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a:t>Pull Down Assay of DX-Gal3/β-Cat by </a:t>
            </a:r>
            <a:r>
              <a:rPr lang="el-GR" b="1" dirty="0"/>
              <a:t>α</a:t>
            </a:r>
            <a:r>
              <a:rPr lang="en-US" b="1" dirty="0" smtClean="0"/>
              <a:t>-Actinin</a:t>
            </a:r>
            <a:endParaRPr lang="en-US" b="1" dirty="0"/>
          </a:p>
        </p:txBody>
      </p:sp>
      <p:sp>
        <p:nvSpPr>
          <p:cNvPr id="6" name="Content Placeholder 5"/>
          <p:cNvSpPr>
            <a:spLocks noGrp="1"/>
          </p:cNvSpPr>
          <p:nvPr>
            <p:ph idx="1"/>
          </p:nvPr>
        </p:nvSpPr>
        <p:spPr/>
        <p:txBody>
          <a:bodyPr>
            <a:normAutofit/>
          </a:bodyPr>
          <a:lstStyle/>
          <a:p>
            <a:r>
              <a:rPr lang="en-US" sz="3200" dirty="0" smtClean="0"/>
              <a:t>Reaction mixtures of Galectin-3 and DX-52-1 and Galectin-3 Control was run overnight</a:t>
            </a:r>
          </a:p>
          <a:p>
            <a:r>
              <a:rPr lang="en-US" sz="3200" dirty="0" smtClean="0"/>
              <a:t>Three reaction mixtures were run the next night with β-Catenin</a:t>
            </a:r>
          </a:p>
          <a:p>
            <a:pPr lvl="1"/>
            <a:r>
              <a:rPr lang="en-US" dirty="0" smtClean="0"/>
              <a:t>+Gal3/-DX (Galectin-3 +</a:t>
            </a:r>
            <a:r>
              <a:rPr lang="en-US" dirty="0"/>
              <a:t> </a:t>
            </a:r>
            <a:r>
              <a:rPr lang="en-US" dirty="0" smtClean="0"/>
              <a:t>β-Catenin) Control Lane</a:t>
            </a:r>
          </a:p>
          <a:p>
            <a:pPr lvl="1"/>
            <a:r>
              <a:rPr lang="en-US" dirty="0" smtClean="0"/>
              <a:t>+Gal3/+DX (DX-Galectin-3 + </a:t>
            </a:r>
            <a:r>
              <a:rPr lang="en-US" dirty="0"/>
              <a:t>β-Catenin</a:t>
            </a:r>
            <a:r>
              <a:rPr lang="en-US" dirty="0" smtClean="0"/>
              <a:t>)</a:t>
            </a:r>
          </a:p>
          <a:p>
            <a:pPr lvl="1"/>
            <a:r>
              <a:rPr lang="en-US" dirty="0" smtClean="0"/>
              <a:t>-Gal3/-DX (β-Catenin only), Blank Lane</a:t>
            </a:r>
          </a:p>
          <a:p>
            <a:r>
              <a:rPr lang="en-US" sz="3200" dirty="0" smtClean="0"/>
              <a:t>Samples were rotated with </a:t>
            </a:r>
            <a:r>
              <a:rPr lang="el-GR" sz="3200" dirty="0"/>
              <a:t>α</a:t>
            </a:r>
            <a:r>
              <a:rPr lang="en-US" sz="3200" dirty="0" smtClean="0"/>
              <a:t>-Actinin beads overnight. Beads were subjected to a western blot probing for </a:t>
            </a:r>
            <a:r>
              <a:rPr lang="en-US" sz="3200" dirty="0"/>
              <a:t>β-Catenin</a:t>
            </a:r>
          </a:p>
        </p:txBody>
      </p:sp>
    </p:spTree>
    <p:extLst>
      <p:ext uri="{BB962C8B-B14F-4D97-AF65-F5344CB8AC3E}">
        <p14:creationId xmlns:p14="http://schemas.microsoft.com/office/powerpoint/2010/main" val="11429700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Results of Pull Down Assay of </a:t>
            </a:r>
            <a:r>
              <a:rPr lang="en-US" b="1" dirty="0" smtClean="0"/>
              <a:t>DX-Gal3/β-Cat</a:t>
            </a:r>
            <a:endParaRPr lang="en-US" b="1"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1994337"/>
            <a:ext cx="5181600" cy="4013914"/>
          </a:xfrm>
        </p:spPr>
      </p:pic>
      <p:sp>
        <p:nvSpPr>
          <p:cNvPr id="4" name="Content Placeholder 3"/>
          <p:cNvSpPr>
            <a:spLocks noGrp="1"/>
          </p:cNvSpPr>
          <p:nvPr>
            <p:ph sz="half" idx="2"/>
          </p:nvPr>
        </p:nvSpPr>
        <p:spPr/>
        <p:txBody>
          <a:bodyPr/>
          <a:lstStyle/>
          <a:p>
            <a:r>
              <a:rPr lang="en-US" dirty="0" smtClean="0"/>
              <a:t>β-Catenin signal with DX-Gal3 was only marginally greater than the </a:t>
            </a:r>
            <a:r>
              <a:rPr lang="en-US" dirty="0"/>
              <a:t>β-Catenin signal </a:t>
            </a:r>
            <a:r>
              <a:rPr lang="en-US" dirty="0" smtClean="0"/>
              <a:t>involving no Galectin-3 whatsoever</a:t>
            </a:r>
          </a:p>
          <a:p>
            <a:r>
              <a:rPr lang="en-US" dirty="0" smtClean="0"/>
              <a:t>If we used -Gal3/-DX as the baseline then the binding of Gal3/β-Cat to </a:t>
            </a:r>
            <a:r>
              <a:rPr lang="el-GR" dirty="0"/>
              <a:t>α</a:t>
            </a:r>
            <a:r>
              <a:rPr lang="en-US" dirty="0" smtClean="0"/>
              <a:t>-Actinin is reduced to </a:t>
            </a:r>
            <a:r>
              <a:rPr lang="en-US" b="1" u="sng" dirty="0"/>
              <a:t>5.70% ± 2.73</a:t>
            </a:r>
            <a:r>
              <a:rPr lang="en-US" b="1" u="sng" dirty="0" smtClean="0"/>
              <a:t>%</a:t>
            </a:r>
            <a:r>
              <a:rPr lang="en-US" dirty="0" smtClean="0"/>
              <a:t>, which is a far greater reduction than Slide 34 would predict</a:t>
            </a:r>
            <a:endParaRPr lang="en-US" b="1" u="sng" dirty="0"/>
          </a:p>
        </p:txBody>
      </p:sp>
    </p:spTree>
    <p:extLst>
      <p:ext uri="{BB962C8B-B14F-4D97-AF65-F5344CB8AC3E}">
        <p14:creationId xmlns:p14="http://schemas.microsoft.com/office/powerpoint/2010/main" val="24260928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Relative Binding Equation</a:t>
            </a:r>
            <a:endParaRPr lang="en-US" b="1"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a:bodyPr>
              <a:lstStyle/>
              <a:p>
                <a:pPr marL="0" indent="0">
                  <a:buNone/>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m:t>
                      </m:r>
                      <m:r>
                        <a:rPr lang="en-US" sz="1600" b="0" i="1" smtClean="0">
                          <a:latin typeface="Cambria Math" panose="02040503050406030204" pitchFamily="18" charset="0"/>
                        </a:rPr>
                        <m:t>𝑅𝑒𝑙𝑎𝑡𝑖𝑣𝑒</m:t>
                      </m:r>
                      <m:r>
                        <a:rPr lang="en-US" sz="1600" b="0" i="1" smtClean="0">
                          <a:latin typeface="Cambria Math" panose="02040503050406030204" pitchFamily="18" charset="0"/>
                        </a:rPr>
                        <m:t> </m:t>
                      </m:r>
                      <m:r>
                        <a:rPr lang="en-US" sz="1600" b="0" i="1" smtClean="0">
                          <a:latin typeface="Cambria Math" panose="02040503050406030204" pitchFamily="18" charset="0"/>
                        </a:rPr>
                        <m:t>𝐵𝑖𝑛𝑑𝑖𝑛𝑔</m:t>
                      </m:r>
                      <m:r>
                        <a:rPr lang="en-US" sz="1600" b="0" i="1" smtClean="0">
                          <a:latin typeface="Cambria Math" panose="02040503050406030204" pitchFamily="18" charset="0"/>
                        </a:rPr>
                        <m:t>= </m:t>
                      </m:r>
                      <m:f>
                        <m:fPr>
                          <m:ctrlPr>
                            <a:rPr lang="en-US" sz="1600" i="1" smtClean="0">
                              <a:latin typeface="Cambria Math" panose="02040503050406030204" pitchFamily="18" charset="0"/>
                            </a:rPr>
                          </m:ctrlPr>
                        </m:fPr>
                        <m:num>
                          <m:r>
                            <a:rPr lang="en-US" sz="1600" b="0" i="1">
                              <a:latin typeface="Cambria Math" panose="02040503050406030204" pitchFamily="18" charset="0"/>
                            </a:rPr>
                            <m:t>𝛽</m:t>
                          </m:r>
                          <m:r>
                            <a:rPr lang="en-US" sz="1600" b="0" i="1">
                              <a:latin typeface="Cambria Math" panose="02040503050406030204" pitchFamily="18" charset="0"/>
                            </a:rPr>
                            <m:t>𝐶𝑎𝑡</m:t>
                          </m:r>
                          <m:r>
                            <a:rPr lang="en-US" sz="1600" b="0" i="1">
                              <a:latin typeface="Cambria Math" panose="02040503050406030204" pitchFamily="18" charset="0"/>
                            </a:rPr>
                            <m:t> </m:t>
                          </m:r>
                          <m:r>
                            <a:rPr lang="en-US" sz="1600" b="0" i="1">
                              <a:latin typeface="Cambria Math" panose="02040503050406030204" pitchFamily="18" charset="0"/>
                            </a:rPr>
                            <m:t>𝐵𝑎𝑛𝑑</m:t>
                          </m:r>
                          <m:r>
                            <a:rPr lang="en-US" sz="1600" b="0" i="1">
                              <a:latin typeface="Cambria Math" panose="02040503050406030204" pitchFamily="18" charset="0"/>
                            </a:rPr>
                            <m:t> </m:t>
                          </m:r>
                          <m:r>
                            <a:rPr lang="en-US" sz="1600" b="0" i="1">
                              <a:latin typeface="Cambria Math" panose="02040503050406030204" pitchFamily="18" charset="0"/>
                            </a:rPr>
                            <m:t>𝐼𝑛𝑡𝑒𝑛𝑠𝑖𝑡𝑦</m:t>
                          </m:r>
                          <m:r>
                            <a:rPr lang="en-US" sz="1600" b="0" i="1">
                              <a:latin typeface="Cambria Math" panose="02040503050406030204" pitchFamily="18" charset="0"/>
                            </a:rPr>
                            <m:t>−</m:t>
                          </m:r>
                          <m:r>
                            <a:rPr lang="en-US" sz="1600" b="0" i="1">
                              <a:latin typeface="Cambria Math" panose="02040503050406030204" pitchFamily="18" charset="0"/>
                            </a:rPr>
                            <m:t>𝛽</m:t>
                          </m:r>
                          <m:r>
                            <a:rPr lang="en-US" sz="1600" b="0" i="1">
                              <a:latin typeface="Cambria Math" panose="02040503050406030204" pitchFamily="18" charset="0"/>
                            </a:rPr>
                            <m:t>𝐶𝑎𝑡</m:t>
                          </m:r>
                          <m:r>
                            <a:rPr lang="en-US" sz="1600" b="0" i="1">
                              <a:latin typeface="Cambria Math" panose="02040503050406030204" pitchFamily="18" charset="0"/>
                            </a:rPr>
                            <m:t> </m:t>
                          </m:r>
                          <m:r>
                            <a:rPr lang="en-US" sz="1600" b="0" i="1">
                              <a:latin typeface="Cambria Math" panose="02040503050406030204" pitchFamily="18" charset="0"/>
                            </a:rPr>
                            <m:t>𝐵𝑎𝑛𝑑</m:t>
                          </m:r>
                          <m:r>
                            <a:rPr lang="en-US" sz="1600" b="0" i="1">
                              <a:latin typeface="Cambria Math" panose="02040503050406030204" pitchFamily="18" charset="0"/>
                            </a:rPr>
                            <m:t> </m:t>
                          </m:r>
                          <m:r>
                            <a:rPr lang="en-US" sz="1600" b="0" i="1">
                              <a:latin typeface="Cambria Math" panose="02040503050406030204" pitchFamily="18" charset="0"/>
                            </a:rPr>
                            <m:t>𝐼𝑛𝑡𝑒𝑛𝑠𝑖𝑡𝑦</m:t>
                          </m:r>
                          <m:r>
                            <a:rPr lang="en-US" sz="1600" b="0" i="1">
                              <a:latin typeface="Cambria Math" panose="02040503050406030204" pitchFamily="18" charset="0"/>
                            </a:rPr>
                            <m:t> (</m:t>
                          </m:r>
                          <m:r>
                            <a:rPr lang="en-US" sz="1600" b="0" i="1">
                              <a:latin typeface="Cambria Math" panose="02040503050406030204" pitchFamily="18" charset="0"/>
                            </a:rPr>
                            <m:t>𝐵𝑙𝑎𝑛𝑘</m:t>
                          </m:r>
                          <m:r>
                            <a:rPr lang="en-US" sz="1600" b="0" i="1">
                              <a:latin typeface="Cambria Math" panose="02040503050406030204" pitchFamily="18" charset="0"/>
                            </a:rPr>
                            <m:t> </m:t>
                          </m:r>
                          <m:r>
                            <a:rPr lang="en-US" sz="1600" b="0" i="1">
                              <a:latin typeface="Cambria Math" panose="02040503050406030204" pitchFamily="18" charset="0"/>
                            </a:rPr>
                            <m:t>𝐿𝑎𝑛𝑒</m:t>
                          </m:r>
                          <m:r>
                            <a:rPr lang="en-US" sz="1600" b="0" i="1">
                              <a:latin typeface="Cambria Math" panose="02040503050406030204" pitchFamily="18" charset="0"/>
                            </a:rPr>
                            <m:t>)</m:t>
                          </m:r>
                        </m:num>
                        <m:den>
                          <m:r>
                            <a:rPr lang="en-US" sz="1600" b="0" i="1">
                              <a:latin typeface="Cambria Math" panose="02040503050406030204" pitchFamily="18" charset="0"/>
                            </a:rPr>
                            <m:t>𝛽</m:t>
                          </m:r>
                          <m:r>
                            <a:rPr lang="en-US" sz="1600" b="0" i="1">
                              <a:latin typeface="Cambria Math" panose="02040503050406030204" pitchFamily="18" charset="0"/>
                            </a:rPr>
                            <m:t>𝐶𝑎𝑡</m:t>
                          </m:r>
                          <m:r>
                            <a:rPr lang="en-US" sz="1600" b="0" i="1">
                              <a:latin typeface="Cambria Math" panose="02040503050406030204" pitchFamily="18" charset="0"/>
                            </a:rPr>
                            <m:t> </m:t>
                          </m:r>
                          <m:r>
                            <a:rPr lang="en-US" sz="1600" b="0" i="1">
                              <a:latin typeface="Cambria Math" panose="02040503050406030204" pitchFamily="18" charset="0"/>
                            </a:rPr>
                            <m:t>𝐵𝑎𝑛𝑑</m:t>
                          </m:r>
                          <m:r>
                            <a:rPr lang="en-US" sz="1600" b="0" i="1">
                              <a:latin typeface="Cambria Math" panose="02040503050406030204" pitchFamily="18" charset="0"/>
                            </a:rPr>
                            <m:t> </m:t>
                          </m:r>
                          <m:r>
                            <a:rPr lang="en-US" sz="1600" b="0" i="1">
                              <a:latin typeface="Cambria Math" panose="02040503050406030204" pitchFamily="18" charset="0"/>
                            </a:rPr>
                            <m:t>𝐼𝑛𝑡𝑒𝑛𝑠𝑖𝑡𝑦</m:t>
                          </m:r>
                          <m:r>
                            <a:rPr lang="en-US" sz="1600" b="0" i="1">
                              <a:latin typeface="Cambria Math" panose="02040503050406030204" pitchFamily="18" charset="0"/>
                            </a:rPr>
                            <m:t> (</m:t>
                          </m:r>
                          <m:r>
                            <a:rPr lang="en-US" sz="1600" b="0" i="1">
                              <a:latin typeface="Cambria Math" panose="02040503050406030204" pitchFamily="18" charset="0"/>
                            </a:rPr>
                            <m:t>𝐶𝑜𝑛𝑡𝑟𝑜𝑙</m:t>
                          </m:r>
                          <m:r>
                            <a:rPr lang="en-US" sz="1600" b="0" i="1">
                              <a:latin typeface="Cambria Math" panose="02040503050406030204" pitchFamily="18" charset="0"/>
                            </a:rPr>
                            <m:t> </m:t>
                          </m:r>
                          <m:r>
                            <a:rPr lang="en-US" sz="1600" b="0" i="1">
                              <a:latin typeface="Cambria Math" panose="02040503050406030204" pitchFamily="18" charset="0"/>
                            </a:rPr>
                            <m:t>𝐿𝑎𝑛𝑒</m:t>
                          </m:r>
                          <m:r>
                            <a:rPr lang="en-US" sz="1600" b="0" i="1">
                              <a:latin typeface="Cambria Math" panose="02040503050406030204" pitchFamily="18" charset="0"/>
                            </a:rPr>
                            <m:t>)−</m:t>
                          </m:r>
                          <m:r>
                            <a:rPr lang="en-US" sz="1600" b="0" i="1">
                              <a:latin typeface="Cambria Math" panose="02040503050406030204" pitchFamily="18" charset="0"/>
                            </a:rPr>
                            <m:t>𝛽</m:t>
                          </m:r>
                          <m:r>
                            <a:rPr lang="en-US" sz="1600" b="0" i="1">
                              <a:latin typeface="Cambria Math" panose="02040503050406030204" pitchFamily="18" charset="0"/>
                            </a:rPr>
                            <m:t>𝐶𝑎𝑡</m:t>
                          </m:r>
                          <m:r>
                            <a:rPr lang="en-US" sz="1600" b="0" i="1">
                              <a:latin typeface="Cambria Math" panose="02040503050406030204" pitchFamily="18" charset="0"/>
                            </a:rPr>
                            <m:t> </m:t>
                          </m:r>
                          <m:r>
                            <a:rPr lang="en-US" sz="1600" b="0" i="1">
                              <a:latin typeface="Cambria Math" panose="02040503050406030204" pitchFamily="18" charset="0"/>
                            </a:rPr>
                            <m:t>𝐵𝑎𝑛𝑑</m:t>
                          </m:r>
                          <m:r>
                            <a:rPr lang="en-US" sz="1600" b="0" i="1">
                              <a:latin typeface="Cambria Math" panose="02040503050406030204" pitchFamily="18" charset="0"/>
                            </a:rPr>
                            <m:t> </m:t>
                          </m:r>
                          <m:r>
                            <a:rPr lang="en-US" sz="1600" b="0" i="1">
                              <a:latin typeface="Cambria Math" panose="02040503050406030204" pitchFamily="18" charset="0"/>
                            </a:rPr>
                            <m:t>𝐼𝑛𝑡𝑒𝑛𝑠𝑖𝑡𝑦</m:t>
                          </m:r>
                          <m:r>
                            <a:rPr lang="en-US" sz="1600" b="0" i="1">
                              <a:latin typeface="Cambria Math" panose="02040503050406030204" pitchFamily="18" charset="0"/>
                            </a:rPr>
                            <m:t> (</m:t>
                          </m:r>
                          <m:r>
                            <a:rPr lang="en-US" sz="1600" b="0" i="1">
                              <a:latin typeface="Cambria Math" panose="02040503050406030204" pitchFamily="18" charset="0"/>
                            </a:rPr>
                            <m:t>𝐵𝑙𝑎𝑛𝑘</m:t>
                          </m:r>
                          <m:r>
                            <a:rPr lang="en-US" sz="1600" b="0" i="1">
                              <a:latin typeface="Cambria Math" panose="02040503050406030204" pitchFamily="18" charset="0"/>
                            </a:rPr>
                            <m:t> </m:t>
                          </m:r>
                          <m:r>
                            <a:rPr lang="en-US" sz="1600" b="0" i="1">
                              <a:latin typeface="Cambria Math" panose="02040503050406030204" pitchFamily="18" charset="0"/>
                            </a:rPr>
                            <m:t>𝐿𝑎𝑛𝑒</m:t>
                          </m:r>
                          <m:r>
                            <a:rPr lang="en-US" sz="1600" b="0" i="1">
                              <a:latin typeface="Cambria Math" panose="02040503050406030204" pitchFamily="18" charset="0"/>
                            </a:rPr>
                            <m:t>)</m:t>
                          </m:r>
                        </m:den>
                      </m:f>
                      <m:r>
                        <a:rPr lang="en-US" sz="1600" b="0" i="0" smtClean="0">
                          <a:latin typeface="Cambria Math" panose="02040503050406030204" pitchFamily="18" charset="0"/>
                        </a:rPr>
                        <m:t> </m:t>
                      </m:r>
                      <m:r>
                        <m:rPr>
                          <m:sty m:val="p"/>
                        </m:rPr>
                        <a:rPr lang="en-US" sz="1600" b="0" i="0" smtClean="0">
                          <a:latin typeface="Cambria Math" panose="02040503050406030204" pitchFamily="18" charset="0"/>
                        </a:rPr>
                        <m:t>x</m:t>
                      </m:r>
                      <m:r>
                        <a:rPr lang="en-US" sz="1600" b="0" i="0" smtClean="0">
                          <a:latin typeface="Cambria Math" panose="02040503050406030204" pitchFamily="18" charset="0"/>
                        </a:rPr>
                        <m:t> 100%</m:t>
                      </m:r>
                    </m:oMath>
                  </m:oMathPara>
                </a14:m>
                <a:endParaRPr lang="en-US" sz="1600" dirty="0" smtClean="0"/>
              </a:p>
              <a:p>
                <a:pPr marL="0" indent="0">
                  <a:buNone/>
                </a:pPr>
                <a:endParaRPr lang="en-US" sz="1600" dirty="0" smtClean="0"/>
              </a:p>
              <a:p>
                <a:r>
                  <a:rPr lang="en-US" sz="3200" dirty="0" smtClean="0"/>
                  <a:t>Binding of Gal3/β-Cat Complex to </a:t>
                </a:r>
                <a:r>
                  <a:rPr lang="el-GR" sz="3200" dirty="0"/>
                  <a:t>α</a:t>
                </a:r>
                <a:r>
                  <a:rPr lang="en-US" sz="3200" dirty="0"/>
                  <a:t>-Actinin </a:t>
                </a:r>
                <a:r>
                  <a:rPr lang="en-US" sz="3200" dirty="0" smtClean="0"/>
                  <a:t>is defined as the </a:t>
                </a:r>
                <a:r>
                  <a:rPr lang="en-US" sz="3200" dirty="0"/>
                  <a:t>β-Catenin </a:t>
                </a:r>
                <a:r>
                  <a:rPr lang="en-US" sz="3200" dirty="0" smtClean="0"/>
                  <a:t>signal over and above the signal for β-Catenin binding </a:t>
                </a:r>
                <a:r>
                  <a:rPr lang="el-GR" sz="3200" dirty="0"/>
                  <a:t>α</a:t>
                </a:r>
                <a:r>
                  <a:rPr lang="en-US" sz="3200" dirty="0"/>
                  <a:t>-Actinin </a:t>
                </a:r>
                <a:r>
                  <a:rPr lang="en-US" sz="3200" dirty="0" smtClean="0"/>
                  <a:t>by itself</a:t>
                </a:r>
              </a:p>
              <a:p>
                <a:r>
                  <a:rPr lang="en-US" sz="3200" dirty="0" smtClean="0"/>
                  <a:t>The above equation was basis for computing the result in the previous slide</a:t>
                </a:r>
                <a:endParaRPr lang="en-US" sz="32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0">
                <a:blip r:embed="rId2"/>
                <a:stretch>
                  <a:fillRect l="-1333" t="-140" r="-2087"/>
                </a:stretch>
              </a:blipFill>
            </p:spPr>
            <p:txBody>
              <a:bodyPr/>
              <a:lstStyle/>
              <a:p>
                <a:r>
                  <a:rPr lang="en-US">
                    <a:noFill/>
                  </a:rPr>
                  <a:t> </a:t>
                </a:r>
              </a:p>
            </p:txBody>
          </p:sp>
        </mc:Fallback>
      </mc:AlternateContent>
    </p:spTree>
    <p:extLst>
      <p:ext uri="{BB962C8B-B14F-4D97-AF65-F5344CB8AC3E}">
        <p14:creationId xmlns:p14="http://schemas.microsoft.com/office/powerpoint/2010/main" val="10776543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BDX Assays to Probe DX-52-1 Binding Site</a:t>
            </a:r>
            <a:endParaRPr lang="en-US" b="1" dirty="0"/>
          </a:p>
        </p:txBody>
      </p:sp>
      <p:sp>
        <p:nvSpPr>
          <p:cNvPr id="3" name="Content Placeholder 2"/>
          <p:cNvSpPr>
            <a:spLocks noGrp="1"/>
          </p:cNvSpPr>
          <p:nvPr>
            <p:ph idx="1"/>
          </p:nvPr>
        </p:nvSpPr>
        <p:spPr/>
        <p:txBody>
          <a:bodyPr>
            <a:normAutofit/>
          </a:bodyPr>
          <a:lstStyle/>
          <a:p>
            <a:r>
              <a:rPr lang="en-US" sz="3200" dirty="0" smtClean="0"/>
              <a:t>BDX binding assays were performed on the following sets of samples</a:t>
            </a:r>
          </a:p>
          <a:p>
            <a:pPr lvl="1"/>
            <a:r>
              <a:rPr lang="en-US" dirty="0" smtClean="0"/>
              <a:t>β-Catenin</a:t>
            </a:r>
          </a:p>
          <a:p>
            <a:pPr lvl="2"/>
            <a:r>
              <a:rPr lang="en-US" dirty="0" smtClean="0"/>
              <a:t>Galectin-3 Control (-β-Cat)</a:t>
            </a:r>
          </a:p>
          <a:p>
            <a:pPr lvl="2"/>
            <a:r>
              <a:rPr lang="en-US" dirty="0" smtClean="0"/>
              <a:t>Gal3/β-Cat Binding Mixture (+β-Cat)</a:t>
            </a:r>
          </a:p>
          <a:p>
            <a:pPr lvl="1"/>
            <a:r>
              <a:rPr lang="el-GR" dirty="0"/>
              <a:t>α</a:t>
            </a:r>
            <a:r>
              <a:rPr lang="en-US" dirty="0" smtClean="0"/>
              <a:t>-Actinin</a:t>
            </a:r>
          </a:p>
          <a:p>
            <a:pPr lvl="2"/>
            <a:r>
              <a:rPr lang="en-US" dirty="0"/>
              <a:t>Galectin-3 Control </a:t>
            </a:r>
            <a:r>
              <a:rPr lang="en-US" dirty="0" smtClean="0"/>
              <a:t>(-</a:t>
            </a:r>
            <a:r>
              <a:rPr lang="el-GR" dirty="0" smtClean="0"/>
              <a:t>α</a:t>
            </a:r>
            <a:r>
              <a:rPr lang="en-US" dirty="0"/>
              <a:t>-Act</a:t>
            </a:r>
            <a:r>
              <a:rPr lang="en-US" dirty="0" smtClean="0"/>
              <a:t>)</a:t>
            </a:r>
            <a:endParaRPr lang="en-US" dirty="0"/>
          </a:p>
          <a:p>
            <a:pPr lvl="2"/>
            <a:r>
              <a:rPr lang="en-US" dirty="0" smtClean="0"/>
              <a:t>Gal3/</a:t>
            </a:r>
            <a:r>
              <a:rPr lang="el-GR" dirty="0"/>
              <a:t>α</a:t>
            </a:r>
            <a:r>
              <a:rPr lang="en-US" dirty="0" smtClean="0"/>
              <a:t>-Act </a:t>
            </a:r>
            <a:r>
              <a:rPr lang="en-US" dirty="0"/>
              <a:t>Binding Mixture </a:t>
            </a:r>
            <a:r>
              <a:rPr lang="en-US" dirty="0" smtClean="0"/>
              <a:t>(+</a:t>
            </a:r>
            <a:r>
              <a:rPr lang="el-GR" dirty="0" smtClean="0"/>
              <a:t>α</a:t>
            </a:r>
            <a:r>
              <a:rPr lang="en-US" dirty="0" smtClean="0"/>
              <a:t>-Act)</a:t>
            </a:r>
          </a:p>
          <a:p>
            <a:r>
              <a:rPr lang="en-US" sz="3200" dirty="0" smtClean="0"/>
              <a:t>Each set of samples were run on western blots and probed with antibiotin-HRP</a:t>
            </a:r>
          </a:p>
        </p:txBody>
      </p:sp>
    </p:spTree>
    <p:extLst>
      <p:ext uri="{BB962C8B-B14F-4D97-AF65-F5344CB8AC3E}">
        <p14:creationId xmlns:p14="http://schemas.microsoft.com/office/powerpoint/2010/main" val="42937171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lvl="1" algn="ctr" rtl="0">
              <a:lnSpc>
                <a:spcPct val="90000"/>
              </a:lnSpc>
              <a:spcBef>
                <a:spcPct val="0"/>
              </a:spcBef>
            </a:pPr>
            <a:r>
              <a:rPr lang="en-US" sz="4400" b="1" dirty="0" smtClean="0">
                <a:latin typeface="+mj-lt"/>
              </a:rPr>
              <a:t>β-Catenin Results</a:t>
            </a:r>
            <a:endParaRPr lang="en-US" sz="4400" b="1" dirty="0">
              <a:latin typeface="+mj-lt"/>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71522" y="1825625"/>
            <a:ext cx="4314955" cy="4351338"/>
          </a:xfrm>
        </p:spPr>
      </p:pic>
      <p:sp>
        <p:nvSpPr>
          <p:cNvPr id="6" name="Content Placeholder 5"/>
          <p:cNvSpPr>
            <a:spLocks noGrp="1"/>
          </p:cNvSpPr>
          <p:nvPr>
            <p:ph sz="half" idx="2"/>
          </p:nvPr>
        </p:nvSpPr>
        <p:spPr/>
        <p:txBody>
          <a:bodyPr/>
          <a:lstStyle/>
          <a:p>
            <a:r>
              <a:rPr lang="en-US" dirty="0"/>
              <a:t>β-Catenin </a:t>
            </a:r>
            <a:r>
              <a:rPr lang="en-US" dirty="0" smtClean="0"/>
              <a:t>nearly eliminated BDX binding to Galectin-3, reducing it to </a:t>
            </a:r>
            <a:r>
              <a:rPr lang="en-US" b="1" u="sng" dirty="0" smtClean="0"/>
              <a:t>2.54</a:t>
            </a:r>
            <a:r>
              <a:rPr lang="en-US" b="1" u="sng" dirty="0"/>
              <a:t>% ± 1.23</a:t>
            </a:r>
            <a:r>
              <a:rPr lang="en-US" b="1" u="sng" dirty="0" smtClean="0"/>
              <a:t>%</a:t>
            </a:r>
          </a:p>
          <a:p>
            <a:r>
              <a:rPr lang="en-US" dirty="0" smtClean="0"/>
              <a:t>This result would suggest that β-Catenin binds to Galectin-3 in similar location where DX-52-1 binds</a:t>
            </a:r>
          </a:p>
          <a:p>
            <a:r>
              <a:rPr lang="en-US" dirty="0" smtClean="0"/>
              <a:t>This would allow it to block BDX from binding to Galectin-3</a:t>
            </a:r>
            <a:endParaRPr lang="en-US" dirty="0"/>
          </a:p>
        </p:txBody>
      </p:sp>
    </p:spTree>
    <p:extLst>
      <p:ext uri="{BB962C8B-B14F-4D97-AF65-F5344CB8AC3E}">
        <p14:creationId xmlns:p14="http://schemas.microsoft.com/office/powerpoint/2010/main" val="1919344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F-Actin Formation</a:t>
            </a:r>
            <a:endParaRPr lang="en-US" b="1"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36482" y="1825625"/>
            <a:ext cx="3585036" cy="4351338"/>
          </a:xfrm>
        </p:spPr>
      </p:pic>
      <p:sp>
        <p:nvSpPr>
          <p:cNvPr id="6" name="Content Placeholder 5"/>
          <p:cNvSpPr>
            <a:spLocks noGrp="1"/>
          </p:cNvSpPr>
          <p:nvPr>
            <p:ph sz="half" idx="2"/>
          </p:nvPr>
        </p:nvSpPr>
        <p:spPr/>
        <p:txBody>
          <a:bodyPr/>
          <a:lstStyle/>
          <a:p>
            <a:r>
              <a:rPr lang="en-US" dirty="0" smtClean="0"/>
              <a:t>G-Actin once activated by ATP form oligomers</a:t>
            </a:r>
          </a:p>
          <a:p>
            <a:r>
              <a:rPr lang="en-US" dirty="0" smtClean="0"/>
              <a:t>Actin oligomers can form nuclei, leading to rapid polymerization of other active G-Actin to F-Actin</a:t>
            </a:r>
          </a:p>
          <a:p>
            <a:r>
              <a:rPr lang="en-US" dirty="0" smtClean="0"/>
              <a:t>F-Actin has two distinct ends</a:t>
            </a:r>
          </a:p>
          <a:p>
            <a:pPr lvl="1"/>
            <a:r>
              <a:rPr lang="en-US" dirty="0" smtClean="0"/>
              <a:t>Barbed (front end)</a:t>
            </a:r>
          </a:p>
          <a:p>
            <a:pPr lvl="1"/>
            <a:r>
              <a:rPr lang="en-US" dirty="0" smtClean="0"/>
              <a:t>Pointed (back end)</a:t>
            </a:r>
          </a:p>
          <a:p>
            <a:r>
              <a:rPr lang="en-US" dirty="0" smtClean="0"/>
              <a:t>G-Actin addition more rapidly at barded end</a:t>
            </a:r>
          </a:p>
        </p:txBody>
      </p:sp>
    </p:spTree>
    <p:extLst>
      <p:ext uri="{BB962C8B-B14F-4D97-AF65-F5344CB8AC3E}">
        <p14:creationId xmlns:p14="http://schemas.microsoft.com/office/powerpoint/2010/main" val="42736265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lnSpc>
                <a:spcPct val="90000"/>
              </a:lnSpc>
              <a:spcBef>
                <a:spcPct val="0"/>
              </a:spcBef>
            </a:pPr>
            <a:r>
              <a:rPr lang="el-GR" sz="4400" b="1" dirty="0" smtClean="0">
                <a:latin typeface="+mj-lt"/>
              </a:rPr>
              <a:t>α</a:t>
            </a:r>
            <a:r>
              <a:rPr lang="en-US" sz="4400" b="1" dirty="0" smtClean="0">
                <a:latin typeface="+mj-lt"/>
              </a:rPr>
              <a:t>-Actinin Results</a:t>
            </a:r>
            <a:endParaRPr lang="en-US" sz="4400" b="1" dirty="0">
              <a:latin typeface="+mj-lt"/>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932847" y="1825625"/>
            <a:ext cx="2992306" cy="4351338"/>
          </a:xfrm>
        </p:spPr>
      </p:pic>
      <p:sp>
        <p:nvSpPr>
          <p:cNvPr id="4" name="Content Placeholder 3"/>
          <p:cNvSpPr>
            <a:spLocks noGrp="1"/>
          </p:cNvSpPr>
          <p:nvPr>
            <p:ph sz="half" idx="2"/>
          </p:nvPr>
        </p:nvSpPr>
        <p:spPr/>
        <p:txBody>
          <a:bodyPr>
            <a:normAutofit lnSpcReduction="10000"/>
          </a:bodyPr>
          <a:lstStyle/>
          <a:p>
            <a:pPr marL="228600" lvl="1">
              <a:spcBef>
                <a:spcPts val="1000"/>
              </a:spcBef>
            </a:pPr>
            <a:r>
              <a:rPr lang="el-GR" sz="2800" dirty="0"/>
              <a:t>α</a:t>
            </a:r>
            <a:r>
              <a:rPr lang="en-US" sz="2800" dirty="0" smtClean="0"/>
              <a:t>-Actinin had demonstrated no significant effect on BDX binding to Galectin-3</a:t>
            </a:r>
            <a:endParaRPr lang="en-US" sz="2800" dirty="0"/>
          </a:p>
          <a:p>
            <a:r>
              <a:rPr lang="en-US" dirty="0" smtClean="0"/>
              <a:t>Clearly the binding sites of </a:t>
            </a:r>
            <a:r>
              <a:rPr lang="el-GR" dirty="0"/>
              <a:t>α</a:t>
            </a:r>
            <a:r>
              <a:rPr lang="en-US" dirty="0"/>
              <a:t>-Actinin </a:t>
            </a:r>
            <a:r>
              <a:rPr lang="en-US" dirty="0" smtClean="0"/>
              <a:t>and DX-52-1 do not overlap</a:t>
            </a:r>
          </a:p>
          <a:p>
            <a:r>
              <a:rPr lang="en-US" dirty="0" smtClean="0"/>
              <a:t>DX-52-1 does binds to </a:t>
            </a:r>
            <a:r>
              <a:rPr lang="el-GR" dirty="0"/>
              <a:t>α</a:t>
            </a:r>
            <a:r>
              <a:rPr lang="en-US" dirty="0"/>
              <a:t>-Actinin </a:t>
            </a:r>
            <a:r>
              <a:rPr lang="en-US" dirty="0" smtClean="0"/>
              <a:t>directly (not at all to β-Catenin)</a:t>
            </a:r>
          </a:p>
          <a:p>
            <a:r>
              <a:rPr lang="en-US" dirty="0" smtClean="0"/>
              <a:t>Note lower concentrations of Gal3 were used since stock </a:t>
            </a:r>
            <a:r>
              <a:rPr lang="el-GR" dirty="0"/>
              <a:t>α</a:t>
            </a:r>
            <a:r>
              <a:rPr lang="en-US" dirty="0" smtClean="0"/>
              <a:t>-Actinin concentrations were low</a:t>
            </a:r>
            <a:endParaRPr lang="en-US" dirty="0"/>
          </a:p>
        </p:txBody>
      </p:sp>
    </p:spTree>
    <p:extLst>
      <p:ext uri="{BB962C8B-B14F-4D97-AF65-F5344CB8AC3E}">
        <p14:creationId xmlns:p14="http://schemas.microsoft.com/office/powerpoint/2010/main" val="23086895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Conclusions Drawn</a:t>
            </a:r>
            <a:endParaRPr lang="en-US" b="1" dirty="0"/>
          </a:p>
        </p:txBody>
      </p:sp>
      <p:sp>
        <p:nvSpPr>
          <p:cNvPr id="6" name="Content Placeholder 5"/>
          <p:cNvSpPr>
            <a:spLocks noGrp="1"/>
          </p:cNvSpPr>
          <p:nvPr>
            <p:ph idx="1"/>
          </p:nvPr>
        </p:nvSpPr>
        <p:spPr/>
        <p:txBody>
          <a:bodyPr>
            <a:normAutofit/>
          </a:bodyPr>
          <a:lstStyle/>
          <a:p>
            <a:r>
              <a:rPr lang="en-US" sz="3200" dirty="0" smtClean="0"/>
              <a:t>β-Catenin and </a:t>
            </a:r>
            <a:r>
              <a:rPr lang="el-GR" sz="3200" dirty="0"/>
              <a:t>α</a:t>
            </a:r>
            <a:r>
              <a:rPr lang="en-US" sz="3200" dirty="0"/>
              <a:t>-Actinin </a:t>
            </a:r>
            <a:r>
              <a:rPr lang="en-US" sz="3200" dirty="0" smtClean="0"/>
              <a:t>can far more easily form a complex using Galectin-3 as a bridge than they can directly</a:t>
            </a:r>
          </a:p>
          <a:p>
            <a:r>
              <a:rPr lang="en-US" sz="3200" dirty="0" smtClean="0"/>
              <a:t>DX-52-1 binding site is most likely on the side of Galectin-3 to which β-Catenin binds</a:t>
            </a:r>
          </a:p>
          <a:p>
            <a:r>
              <a:rPr lang="en-US" sz="3200" dirty="0" smtClean="0"/>
              <a:t>DX-52-1 may have a much greater effect on the formation higher order complexes involving Galectin-3 than it does with simple Galectin-3/Binding Partner interactions. This might provide an additional explanation to the in vivo effects of DX-52-1</a:t>
            </a:r>
            <a:endParaRPr lang="en-US" sz="3200" dirty="0"/>
          </a:p>
        </p:txBody>
      </p:sp>
    </p:spTree>
    <p:extLst>
      <p:ext uri="{BB962C8B-B14F-4D97-AF65-F5344CB8AC3E}">
        <p14:creationId xmlns:p14="http://schemas.microsoft.com/office/powerpoint/2010/main" val="6298094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Minor Projects</a:t>
            </a:r>
            <a:endParaRPr lang="en-US" dirty="0"/>
          </a:p>
        </p:txBody>
      </p:sp>
      <p:sp>
        <p:nvSpPr>
          <p:cNvPr id="5" name="Subtitle 4"/>
          <p:cNvSpPr>
            <a:spLocks noGrp="1"/>
          </p:cNvSpPr>
          <p:nvPr>
            <p:ph type="subTitle" idx="1"/>
          </p:nvPr>
        </p:nvSpPr>
        <p:spPr/>
        <p:txBody>
          <a:bodyPr/>
          <a:lstStyle/>
          <a:p>
            <a:r>
              <a:rPr lang="en-US" dirty="0" smtClean="0"/>
              <a:t>Project 3 and Project 4</a:t>
            </a:r>
            <a:endParaRPr lang="en-US" dirty="0"/>
          </a:p>
        </p:txBody>
      </p:sp>
    </p:spTree>
    <p:extLst>
      <p:ext uri="{BB962C8B-B14F-4D97-AF65-F5344CB8AC3E}">
        <p14:creationId xmlns:p14="http://schemas.microsoft.com/office/powerpoint/2010/main" val="9270679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smtClean="0"/>
              <a:t>Project 3</a:t>
            </a:r>
            <a:endParaRPr lang="en-US" b="1" dirty="0"/>
          </a:p>
        </p:txBody>
      </p:sp>
    </p:spTree>
    <p:extLst>
      <p:ext uri="{BB962C8B-B14F-4D97-AF65-F5344CB8AC3E}">
        <p14:creationId xmlns:p14="http://schemas.microsoft.com/office/powerpoint/2010/main" val="3205436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Mapping DX-52-1 Binding Site Problem</a:t>
            </a:r>
            <a:endParaRPr lang="en-US" b="1"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2320998"/>
            <a:ext cx="10515600" cy="3360592"/>
          </a:xfrm>
        </p:spPr>
      </p:pic>
    </p:spTree>
    <p:extLst>
      <p:ext uri="{BB962C8B-B14F-4D97-AF65-F5344CB8AC3E}">
        <p14:creationId xmlns:p14="http://schemas.microsoft.com/office/powerpoint/2010/main" val="11063190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Determining Cause</a:t>
            </a:r>
            <a:endParaRPr lang="en-US" b="1"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99930" y="1825625"/>
            <a:ext cx="4426227" cy="4351338"/>
          </a:xfrm>
        </p:spPr>
      </p:pic>
      <p:sp>
        <p:nvSpPr>
          <p:cNvPr id="5" name="Content Placeholder 4"/>
          <p:cNvSpPr>
            <a:spLocks noGrp="1"/>
          </p:cNvSpPr>
          <p:nvPr>
            <p:ph sz="half" idx="2"/>
          </p:nvPr>
        </p:nvSpPr>
        <p:spPr/>
        <p:txBody>
          <a:bodyPr>
            <a:normAutofit lnSpcReduction="10000"/>
          </a:bodyPr>
          <a:lstStyle/>
          <a:p>
            <a:r>
              <a:rPr lang="en-US" dirty="0" smtClean="0"/>
              <a:t>BDX was bound to Galectin-3</a:t>
            </a:r>
          </a:p>
          <a:p>
            <a:r>
              <a:rPr lang="en-US" dirty="0" smtClean="0"/>
              <a:t>The reaction was divided in to samples</a:t>
            </a:r>
          </a:p>
          <a:p>
            <a:pPr lvl="1"/>
            <a:r>
              <a:rPr lang="en-US" dirty="0" smtClean="0"/>
              <a:t>Control Sample (No Formic Acid added)</a:t>
            </a:r>
          </a:p>
          <a:p>
            <a:pPr lvl="1"/>
            <a:r>
              <a:rPr lang="en-US" dirty="0" smtClean="0"/>
              <a:t>Formic Acid Sample (Formic acid added to 7%)</a:t>
            </a:r>
          </a:p>
          <a:p>
            <a:r>
              <a:rPr lang="en-US" dirty="0" smtClean="0"/>
              <a:t>BDX western signal reduced to &lt;5% which would suggests that formic acid breaks the bond between DX-52-1 and protein</a:t>
            </a:r>
            <a:endParaRPr lang="en-US" dirty="0"/>
          </a:p>
        </p:txBody>
      </p:sp>
    </p:spTree>
    <p:extLst>
      <p:ext uri="{BB962C8B-B14F-4D97-AF65-F5344CB8AC3E}">
        <p14:creationId xmlns:p14="http://schemas.microsoft.com/office/powerpoint/2010/main" val="17842985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Alanine Scanning</a:t>
            </a:r>
            <a:endParaRPr lang="en-US" b="1"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81125" y="1825625"/>
            <a:ext cx="4095750" cy="4351338"/>
          </a:xfrm>
        </p:spPr>
      </p:pic>
      <p:sp>
        <p:nvSpPr>
          <p:cNvPr id="4" name="Content Placeholder 3"/>
          <p:cNvSpPr>
            <a:spLocks noGrp="1"/>
          </p:cNvSpPr>
          <p:nvPr>
            <p:ph sz="half" idx="2"/>
          </p:nvPr>
        </p:nvSpPr>
        <p:spPr/>
        <p:txBody>
          <a:bodyPr/>
          <a:lstStyle/>
          <a:p>
            <a:r>
              <a:rPr lang="en-US" dirty="0" smtClean="0"/>
              <a:t>DX-52-1 binding site has been localized to CRD domain via BDX assay on ND and CRD fragments</a:t>
            </a:r>
          </a:p>
          <a:p>
            <a:r>
              <a:rPr lang="en-US" dirty="0" smtClean="0"/>
              <a:t>27 candidate amino acids (side chain nucleophilic) identified</a:t>
            </a:r>
          </a:p>
          <a:p>
            <a:r>
              <a:rPr lang="en-US" dirty="0" smtClean="0"/>
              <a:t>The objective of this project was to develop a method that could further narrow the possibilities in order to make the process of alanine scanning easier</a:t>
            </a:r>
            <a:endParaRPr lang="en-US" dirty="0"/>
          </a:p>
        </p:txBody>
      </p:sp>
    </p:spTree>
    <p:extLst>
      <p:ext uri="{BB962C8B-B14F-4D97-AF65-F5344CB8AC3E}">
        <p14:creationId xmlns:p14="http://schemas.microsoft.com/office/powerpoint/2010/main" val="17284045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a:t>27 </a:t>
            </a:r>
            <a:r>
              <a:rPr lang="en-US" b="1" dirty="0" smtClean="0"/>
              <a:t>Candidate Amino </a:t>
            </a:r>
            <a:r>
              <a:rPr lang="en-US" b="1" dirty="0"/>
              <a:t>A</a:t>
            </a:r>
            <a:r>
              <a:rPr lang="en-US" b="1" dirty="0" smtClean="0"/>
              <a:t>cids of CRD</a:t>
            </a:r>
            <a:endParaRPr lang="en-US" b="1"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777041"/>
            <a:ext cx="10515601" cy="4511616"/>
          </a:xfrm>
        </p:spPr>
      </p:pic>
    </p:spTree>
    <p:extLst>
      <p:ext uri="{BB962C8B-B14F-4D97-AF65-F5344CB8AC3E}">
        <p14:creationId xmlns:p14="http://schemas.microsoft.com/office/powerpoint/2010/main" val="21707001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ctr"/>
            <a:r>
              <a:rPr lang="en-US" b="1" dirty="0" smtClean="0"/>
              <a:t>Isolation of DX-52-1 Binding Fragment</a:t>
            </a:r>
            <a:endParaRPr lang="en-US" b="1" dirty="0"/>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1" y="1825625"/>
            <a:ext cx="5070894" cy="4351338"/>
          </a:xfrm>
        </p:spPr>
      </p:pic>
      <p:pic>
        <p:nvPicPr>
          <p:cNvPr id="13" name="Content Placeholder 12"/>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664829"/>
            <a:ext cx="5181600" cy="2672929"/>
          </a:xfrm>
        </p:spPr>
      </p:pic>
    </p:spTree>
    <p:extLst>
      <p:ext uri="{BB962C8B-B14F-4D97-AF65-F5344CB8AC3E}">
        <p14:creationId xmlns:p14="http://schemas.microsoft.com/office/powerpoint/2010/main" val="42133924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Catch and Release Test</a:t>
            </a:r>
            <a:endParaRPr lang="en-US" b="1"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975449" y="1825625"/>
            <a:ext cx="2315563" cy="4351338"/>
          </a:xfrm>
        </p:spPr>
      </p:pic>
      <p:sp>
        <p:nvSpPr>
          <p:cNvPr id="4" name="Content Placeholder 3"/>
          <p:cNvSpPr>
            <a:spLocks noGrp="1"/>
          </p:cNvSpPr>
          <p:nvPr>
            <p:ph sz="half" idx="2"/>
          </p:nvPr>
        </p:nvSpPr>
        <p:spPr/>
        <p:txBody>
          <a:bodyPr>
            <a:normAutofit lnSpcReduction="10000"/>
          </a:bodyPr>
          <a:lstStyle/>
          <a:p>
            <a:r>
              <a:rPr lang="en-US" dirty="0" smtClean="0"/>
              <a:t>Streptavidin Beads were used to capture BDX-Gal3. Any unbound protein was washed off</a:t>
            </a:r>
          </a:p>
          <a:p>
            <a:r>
              <a:rPr lang="en-US" dirty="0" smtClean="0"/>
              <a:t>Beads were treated with 7% formic acid</a:t>
            </a:r>
          </a:p>
          <a:p>
            <a:r>
              <a:rPr lang="en-US" dirty="0" smtClean="0"/>
              <a:t>BDX western blot demonstrates that formic acid can be used to extract substantial amounts of Galectin-3 from the beads and likely the DX-52-1 binding peptide</a:t>
            </a:r>
            <a:endParaRPr lang="en-US" dirty="0"/>
          </a:p>
        </p:txBody>
      </p:sp>
    </p:spTree>
    <p:extLst>
      <p:ext uri="{BB962C8B-B14F-4D97-AF65-F5344CB8AC3E}">
        <p14:creationId xmlns:p14="http://schemas.microsoft.com/office/powerpoint/2010/main" val="21072439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F-Actin and Cell Migration</a:t>
            </a:r>
            <a:endParaRPr lang="en-US" b="1"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92336" y="2473351"/>
            <a:ext cx="4473328" cy="3055885"/>
          </a:xfrm>
        </p:spPr>
      </p:pic>
      <p:sp>
        <p:nvSpPr>
          <p:cNvPr id="4" name="Content Placeholder 3"/>
          <p:cNvSpPr>
            <a:spLocks noGrp="1"/>
          </p:cNvSpPr>
          <p:nvPr>
            <p:ph sz="half" idx="2"/>
          </p:nvPr>
        </p:nvSpPr>
        <p:spPr/>
        <p:txBody>
          <a:bodyPr>
            <a:normAutofit/>
          </a:bodyPr>
          <a:lstStyle/>
          <a:p>
            <a:r>
              <a:rPr lang="en-US" dirty="0" smtClean="0"/>
              <a:t>F-Actin grows by addition of </a:t>
            </a:r>
            <a:r>
              <a:rPr lang="en-US" dirty="0"/>
              <a:t>subunits to </a:t>
            </a:r>
            <a:r>
              <a:rPr lang="en-US" dirty="0" smtClean="0"/>
              <a:t>its </a:t>
            </a:r>
            <a:r>
              <a:rPr lang="en-US" dirty="0"/>
              <a:t>barbed </a:t>
            </a:r>
            <a:r>
              <a:rPr lang="en-US" dirty="0" smtClean="0"/>
              <a:t>end which pushes </a:t>
            </a:r>
            <a:r>
              <a:rPr lang="en-US" dirty="0"/>
              <a:t>against the </a:t>
            </a:r>
            <a:r>
              <a:rPr lang="en-US" dirty="0" smtClean="0"/>
              <a:t>membrane </a:t>
            </a:r>
            <a:r>
              <a:rPr lang="en-US" dirty="0"/>
              <a:t>and </a:t>
            </a:r>
            <a:r>
              <a:rPr lang="en-US" dirty="0" smtClean="0"/>
              <a:t>drives cell </a:t>
            </a:r>
            <a:r>
              <a:rPr lang="en-US" dirty="0"/>
              <a:t>migration</a:t>
            </a:r>
            <a:endParaRPr lang="en-US" dirty="0" smtClean="0"/>
          </a:p>
          <a:p>
            <a:r>
              <a:rPr lang="en-US" dirty="0" smtClean="0"/>
              <a:t>ATP on Actin monomers near the pointed end are hydrolyzed and these monomers break away from the F-Actin to be recycled</a:t>
            </a:r>
          </a:p>
          <a:p>
            <a:r>
              <a:rPr lang="en-US" dirty="0" smtClean="0"/>
              <a:t>Overall process is known as “</a:t>
            </a:r>
            <a:r>
              <a:rPr lang="en-US" dirty="0"/>
              <a:t>T</a:t>
            </a:r>
            <a:r>
              <a:rPr lang="en-US" dirty="0" smtClean="0"/>
              <a:t>readmilling”</a:t>
            </a:r>
          </a:p>
        </p:txBody>
      </p:sp>
    </p:spTree>
    <p:extLst>
      <p:ext uri="{BB962C8B-B14F-4D97-AF65-F5344CB8AC3E}">
        <p14:creationId xmlns:p14="http://schemas.microsoft.com/office/powerpoint/2010/main" val="78882836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T</a:t>
            </a:r>
            <a:r>
              <a:rPr lang="en-US" b="1" dirty="0" smtClean="0"/>
              <a:t>ryptic Digestion of Bound Galectin-3 </a:t>
            </a:r>
            <a:endParaRPr lang="en-US" b="1" dirty="0"/>
          </a:p>
        </p:txBody>
      </p:sp>
      <p:sp>
        <p:nvSpPr>
          <p:cNvPr id="5" name="Content Placeholder 4"/>
          <p:cNvSpPr>
            <a:spLocks noGrp="1"/>
          </p:cNvSpPr>
          <p:nvPr>
            <p:ph idx="1"/>
          </p:nvPr>
        </p:nvSpPr>
        <p:spPr/>
        <p:txBody>
          <a:bodyPr>
            <a:normAutofit lnSpcReduction="10000"/>
          </a:bodyPr>
          <a:lstStyle/>
          <a:p>
            <a:r>
              <a:rPr lang="en-US" sz="3200" dirty="0" smtClean="0"/>
              <a:t>BDX-Gal3 bound streptavidin beads were treated with Urea/Ammonium Bicarbonate to denature Galectin-3</a:t>
            </a:r>
          </a:p>
          <a:p>
            <a:r>
              <a:rPr lang="en-US" sz="3200" dirty="0" smtClean="0"/>
              <a:t>DTT and iodioacetamide were used to cleave disulfide bridges and alkylate the Cysteines</a:t>
            </a:r>
            <a:endParaRPr lang="en-US" sz="3200" dirty="0"/>
          </a:p>
          <a:p>
            <a:r>
              <a:rPr lang="en-US" sz="3200" dirty="0" smtClean="0"/>
              <a:t>Beads were rotated overnight in trypsin/ammonium bicarbonate and then washed three times with water</a:t>
            </a:r>
            <a:r>
              <a:rPr lang="en-US" sz="3200" dirty="0"/>
              <a:t> </a:t>
            </a:r>
            <a:r>
              <a:rPr lang="en-US" sz="3200" dirty="0" smtClean="0"/>
              <a:t>to wash away any peptide other than the one bound to the beads through streptavidin</a:t>
            </a:r>
          </a:p>
          <a:p>
            <a:r>
              <a:rPr lang="en-US" sz="3200" dirty="0" smtClean="0"/>
              <a:t>DX-52-1 binding peptide was extracted with formic acid</a:t>
            </a:r>
          </a:p>
        </p:txBody>
      </p:sp>
    </p:spTree>
    <p:extLst>
      <p:ext uri="{BB962C8B-B14F-4D97-AF65-F5344CB8AC3E}">
        <p14:creationId xmlns:p14="http://schemas.microsoft.com/office/powerpoint/2010/main" val="33862223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Tryptic </a:t>
            </a:r>
            <a:r>
              <a:rPr lang="en-US" b="1" dirty="0"/>
              <a:t>Digestion of Bound Galectin-3 </a:t>
            </a: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64041" y="1825625"/>
            <a:ext cx="4729918" cy="4351338"/>
          </a:xfrm>
        </p:spPr>
      </p:pic>
      <p:sp>
        <p:nvSpPr>
          <p:cNvPr id="6" name="Content Placeholder 5"/>
          <p:cNvSpPr>
            <a:spLocks noGrp="1"/>
          </p:cNvSpPr>
          <p:nvPr>
            <p:ph sz="half" idx="2"/>
          </p:nvPr>
        </p:nvSpPr>
        <p:spPr/>
        <p:txBody>
          <a:bodyPr/>
          <a:lstStyle/>
          <a:p>
            <a:r>
              <a:rPr lang="en-US" dirty="0" smtClean="0"/>
              <a:t>The solvent was evaporated by spin vac and the peptide was resuspended in 30 ul 0.1% formic acid</a:t>
            </a:r>
          </a:p>
          <a:p>
            <a:r>
              <a:rPr lang="en-US" dirty="0" smtClean="0"/>
              <a:t>Sample was subjected to mass spectrometry facility</a:t>
            </a:r>
          </a:p>
          <a:p>
            <a:r>
              <a:rPr lang="en-US" dirty="0" smtClean="0"/>
              <a:t>One single tryptic fragment was detected and the sequence had matched residues 130-144 (MLITILGTVKPNANR)</a:t>
            </a:r>
            <a:endParaRPr lang="en-US" dirty="0"/>
          </a:p>
        </p:txBody>
      </p:sp>
    </p:spTree>
    <p:extLst>
      <p:ext uri="{BB962C8B-B14F-4D97-AF65-F5344CB8AC3E}">
        <p14:creationId xmlns:p14="http://schemas.microsoft.com/office/powerpoint/2010/main" val="41805832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Conclusions</a:t>
            </a:r>
            <a:endParaRPr lang="en-US" b="1" dirty="0"/>
          </a:p>
        </p:txBody>
      </p:sp>
      <p:sp>
        <p:nvSpPr>
          <p:cNvPr id="6" name="Content Placeholder 5"/>
          <p:cNvSpPr>
            <a:spLocks noGrp="1"/>
          </p:cNvSpPr>
          <p:nvPr>
            <p:ph idx="1"/>
          </p:nvPr>
        </p:nvSpPr>
        <p:spPr/>
        <p:txBody>
          <a:bodyPr>
            <a:noAutofit/>
          </a:bodyPr>
          <a:lstStyle/>
          <a:p>
            <a:r>
              <a:rPr lang="en-US" dirty="0" smtClean="0"/>
              <a:t>MLITILGTVKPNANR contains 3 of the original 27 candidate amino acids (</a:t>
            </a:r>
            <a:r>
              <a:rPr lang="en-US" dirty="0"/>
              <a:t>T133, T137, and K139</a:t>
            </a:r>
            <a:r>
              <a:rPr lang="en-US" dirty="0" smtClean="0"/>
              <a:t>)</a:t>
            </a:r>
          </a:p>
          <a:p>
            <a:r>
              <a:rPr lang="en-US" dirty="0" smtClean="0"/>
              <a:t>Alanine scanning has still proved to be a problem due trouble successfully transforming cells with SDM-PCR product</a:t>
            </a:r>
          </a:p>
          <a:p>
            <a:r>
              <a:rPr lang="en-US" dirty="0" smtClean="0"/>
              <a:t>However this project has successfully narrowed down the possible DX-52-1 binding sites by 89%</a:t>
            </a:r>
          </a:p>
          <a:p>
            <a:r>
              <a:rPr lang="en-US" dirty="0" smtClean="0"/>
              <a:t>Furthermore of the three candidate amino acids, K139 is the most promising because the side chain of Lysine is more nucleophilic and basic than Threonine</a:t>
            </a:r>
          </a:p>
        </p:txBody>
      </p:sp>
    </p:spTree>
    <p:extLst>
      <p:ext uri="{BB962C8B-B14F-4D97-AF65-F5344CB8AC3E}">
        <p14:creationId xmlns:p14="http://schemas.microsoft.com/office/powerpoint/2010/main" val="27148633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Conclusions</a:t>
            </a:r>
            <a:endParaRPr lang="en-US" b="1" dirty="0"/>
          </a:p>
        </p:txBody>
      </p:sp>
      <p:pic>
        <p:nvPicPr>
          <p:cNvPr id="2" name="Content Placeholder 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48463" y="1825625"/>
            <a:ext cx="3361073" cy="4351338"/>
          </a:xfrm>
        </p:spPr>
      </p:pic>
      <p:sp>
        <p:nvSpPr>
          <p:cNvPr id="6" name="Content Placeholder 5"/>
          <p:cNvSpPr>
            <a:spLocks noGrp="1"/>
          </p:cNvSpPr>
          <p:nvPr>
            <p:ph sz="half" idx="2"/>
          </p:nvPr>
        </p:nvSpPr>
        <p:spPr/>
        <p:txBody>
          <a:bodyPr/>
          <a:lstStyle/>
          <a:p>
            <a:r>
              <a:rPr lang="en-US" dirty="0" smtClean="0"/>
              <a:t>Under acidic conditions (formic acid), lysine would be made into a leaving group that can then be ejected by the lone pair on the nearby nitrogen</a:t>
            </a:r>
          </a:p>
          <a:p>
            <a:r>
              <a:rPr lang="en-US" dirty="0" smtClean="0"/>
              <a:t>Finally the method described also may be potentially used to narrow the search of the binding site of DX-52-1 on other proteins such as </a:t>
            </a:r>
            <a:r>
              <a:rPr lang="en-US" dirty="0" err="1" smtClean="0"/>
              <a:t>Radixin</a:t>
            </a:r>
            <a:r>
              <a:rPr lang="en-US" dirty="0" smtClean="0"/>
              <a:t> and </a:t>
            </a:r>
            <a:r>
              <a:rPr lang="el-GR" dirty="0" smtClean="0"/>
              <a:t>α</a:t>
            </a:r>
            <a:r>
              <a:rPr lang="en-US" dirty="0" smtClean="0"/>
              <a:t>-Actinin</a:t>
            </a:r>
          </a:p>
          <a:p>
            <a:endParaRPr lang="en-US" dirty="0"/>
          </a:p>
        </p:txBody>
      </p:sp>
    </p:spTree>
    <p:extLst>
      <p:ext uri="{BB962C8B-B14F-4D97-AF65-F5344CB8AC3E}">
        <p14:creationId xmlns:p14="http://schemas.microsoft.com/office/powerpoint/2010/main" val="34651578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smtClean="0"/>
              <a:t>Project 4</a:t>
            </a:r>
            <a:endParaRPr lang="en-US" b="1" dirty="0"/>
          </a:p>
        </p:txBody>
      </p:sp>
    </p:spTree>
    <p:extLst>
      <p:ext uri="{BB962C8B-B14F-4D97-AF65-F5344CB8AC3E}">
        <p14:creationId xmlns:p14="http://schemas.microsoft.com/office/powerpoint/2010/main" val="39975803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Structural Activity Relationship of DX-52-1</a:t>
            </a:r>
            <a:endParaRPr lang="en-US" b="1" dirty="0"/>
          </a:p>
        </p:txBody>
      </p:sp>
      <p:sp>
        <p:nvSpPr>
          <p:cNvPr id="6" name="Content Placeholder 5"/>
          <p:cNvSpPr>
            <a:spLocks noGrp="1"/>
          </p:cNvSpPr>
          <p:nvPr>
            <p:ph sz="half" idx="2"/>
          </p:nvPr>
        </p:nvSpPr>
        <p:spPr/>
        <p:txBody>
          <a:bodyPr>
            <a:normAutofit lnSpcReduction="10000"/>
          </a:bodyPr>
          <a:lstStyle/>
          <a:p>
            <a:r>
              <a:rPr lang="en-US" dirty="0" smtClean="0"/>
              <a:t>The importance of four DX-52-1 functional groups were tested</a:t>
            </a:r>
          </a:p>
          <a:p>
            <a:pPr lvl="1"/>
            <a:r>
              <a:rPr lang="en-US" dirty="0" smtClean="0"/>
              <a:t>Hydroxyl Group (red)</a:t>
            </a:r>
          </a:p>
          <a:p>
            <a:pPr lvl="1"/>
            <a:r>
              <a:rPr lang="en-US" dirty="0" smtClean="0"/>
              <a:t>Hydrogen in para position to the methoxyl group (green)</a:t>
            </a:r>
          </a:p>
          <a:p>
            <a:pPr lvl="1"/>
            <a:r>
              <a:rPr lang="en-US" dirty="0" smtClean="0"/>
              <a:t>Nitrile Group (blue)</a:t>
            </a:r>
          </a:p>
          <a:p>
            <a:pPr lvl="1"/>
            <a:r>
              <a:rPr lang="en-US" dirty="0" smtClean="0"/>
              <a:t>Carboxyl Group (purple)</a:t>
            </a:r>
          </a:p>
          <a:p>
            <a:r>
              <a:rPr lang="en-US" dirty="0" smtClean="0"/>
              <a:t>Experimental Methods</a:t>
            </a:r>
          </a:p>
          <a:p>
            <a:pPr lvl="1"/>
            <a:r>
              <a:rPr lang="en-US" dirty="0" smtClean="0"/>
              <a:t>BDX Competition Assays</a:t>
            </a:r>
          </a:p>
          <a:p>
            <a:pPr lvl="1"/>
            <a:r>
              <a:rPr lang="en-US" dirty="0" smtClean="0"/>
              <a:t>Wound Closure Assays</a:t>
            </a:r>
          </a:p>
          <a:p>
            <a:pPr lvl="1"/>
            <a:r>
              <a:rPr lang="en-US" dirty="0" smtClean="0"/>
              <a:t>Proliferation Assays</a:t>
            </a:r>
            <a:endParaRPr lang="en-US" dirty="0"/>
          </a:p>
        </p:txBody>
      </p:sp>
      <p:pic>
        <p:nvPicPr>
          <p:cNvPr id="3" name="Content Placeholder 2"/>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454162" y="1825625"/>
            <a:ext cx="3949675" cy="4351338"/>
          </a:xfrm>
        </p:spPr>
      </p:pic>
    </p:spTree>
    <p:extLst>
      <p:ext uri="{BB962C8B-B14F-4D97-AF65-F5344CB8AC3E}">
        <p14:creationId xmlns:p14="http://schemas.microsoft.com/office/powerpoint/2010/main" val="17445826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BDX Competition Assays</a:t>
            </a:r>
            <a:endParaRPr lang="en-US" b="1"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a:bodyPr>
              <a:lstStyle/>
              <a:p>
                <a:r>
                  <a:rPr lang="en-US" sz="3200" dirty="0" smtClean="0"/>
                  <a:t>Reaction Mixtures</a:t>
                </a:r>
              </a:p>
              <a:p>
                <a:pPr lvl="1"/>
                <a:r>
                  <a:rPr lang="en-US" dirty="0" smtClean="0"/>
                  <a:t>Galectin-3 or Radixin</a:t>
                </a:r>
              </a:p>
              <a:p>
                <a:pPr lvl="1"/>
                <a:r>
                  <a:rPr lang="en-US" dirty="0" smtClean="0"/>
                  <a:t>BDX</a:t>
                </a:r>
              </a:p>
              <a:p>
                <a:pPr lvl="1"/>
                <a:r>
                  <a:rPr lang="en-US" dirty="0" smtClean="0"/>
                  <a:t>50X (relative to [BDX]) DX-52-1, DX-52-1 Analog, or neither (Control)</a:t>
                </a:r>
              </a:p>
              <a:p>
                <a:r>
                  <a:rPr lang="en-US" sz="3200" dirty="0" smtClean="0"/>
                  <a:t>Run on western blot with membrane probed for biotin</a:t>
                </a:r>
              </a:p>
              <a:p>
                <a:r>
                  <a:rPr lang="en-US" sz="3200" dirty="0" smtClean="0"/>
                  <a:t>Ratio of Sample </a:t>
                </a:r>
                <a:r>
                  <a:rPr lang="en-US" sz="3200" dirty="0"/>
                  <a:t>I</a:t>
                </a:r>
                <a:r>
                  <a:rPr lang="en-US" sz="3200" dirty="0" smtClean="0"/>
                  <a:t>ntensity vs. Control </a:t>
                </a:r>
                <a:r>
                  <a:rPr lang="en-US" sz="3200" dirty="0"/>
                  <a:t>I</a:t>
                </a:r>
                <a:r>
                  <a:rPr lang="en-US" sz="3200" dirty="0" smtClean="0"/>
                  <a:t>ntensity computed</a:t>
                </a:r>
              </a:p>
              <a:p>
                <a:r>
                  <a:rPr lang="en-US" sz="3200" dirty="0" smtClean="0"/>
                  <a:t>Relative Competition (compared with DX-52-1) computed</a:t>
                </a:r>
              </a:p>
              <a:p>
                <a:pPr lvl="1"/>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𝑅𝑒𝑙𝐶𝑜𝑚𝑝</m:t>
                    </m:r>
                    <m:r>
                      <a:rPr lang="en-US" b="0" i="1" smtClean="0">
                        <a:latin typeface="Cambria Math" panose="02040503050406030204" pitchFamily="18" charset="0"/>
                      </a:rPr>
                      <m:t>= </m:t>
                    </m:r>
                    <m:f>
                      <m:fPr>
                        <m:ctrlPr>
                          <a:rPr lang="en-US" b="0" i="1" smtClean="0">
                            <a:latin typeface="Cambria Math" panose="02040503050406030204" pitchFamily="18" charset="0"/>
                          </a:rPr>
                        </m:ctrlPr>
                      </m:fPr>
                      <m:num>
                        <m:f>
                          <m:fPr>
                            <m:ctrlPr>
                              <a:rPr lang="en-US" b="0" i="1" smtClean="0">
                                <a:latin typeface="Cambria Math" panose="02040503050406030204" pitchFamily="18" charset="0"/>
                              </a:rPr>
                            </m:ctrlPr>
                          </m:fPr>
                          <m:num>
                            <m:r>
                              <a:rPr lang="en-US" b="0" i="1" smtClean="0">
                                <a:latin typeface="Cambria Math" panose="02040503050406030204" pitchFamily="18" charset="0"/>
                              </a:rPr>
                              <m:t>𝐷𝑋</m:t>
                            </m:r>
                            <m:r>
                              <a:rPr lang="en-US" b="0" i="1" smtClean="0">
                                <a:latin typeface="Cambria Math" panose="02040503050406030204" pitchFamily="18" charset="0"/>
                              </a:rPr>
                              <m:t> </m:t>
                            </m:r>
                            <m:r>
                              <a:rPr lang="en-US" b="0" i="1" smtClean="0">
                                <a:latin typeface="Cambria Math" panose="02040503050406030204" pitchFamily="18" charset="0"/>
                              </a:rPr>
                              <m:t>𝐵𝑎𝑛𝑑</m:t>
                            </m:r>
                          </m:num>
                          <m:den>
                            <m:r>
                              <a:rPr lang="en-US" b="0" i="1" smtClean="0">
                                <a:latin typeface="Cambria Math" panose="02040503050406030204" pitchFamily="18" charset="0"/>
                              </a:rPr>
                              <m:t>𝑆𝑎𝑚𝑝𝑙𝑒</m:t>
                            </m:r>
                            <m:r>
                              <a:rPr lang="en-US" b="0" i="1" smtClean="0">
                                <a:latin typeface="Cambria Math" panose="02040503050406030204" pitchFamily="18" charset="0"/>
                              </a:rPr>
                              <m:t> </m:t>
                            </m:r>
                            <m:r>
                              <a:rPr lang="en-US" b="0" i="1" smtClean="0">
                                <a:latin typeface="Cambria Math" panose="02040503050406030204" pitchFamily="18" charset="0"/>
                              </a:rPr>
                              <m:t>𝐵𝑎𝑛𝑑</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𝐷𝑋</m:t>
                            </m:r>
                            <m:r>
                              <a:rPr lang="en-US" b="0" i="1" smtClean="0">
                                <a:latin typeface="Cambria Math" panose="02040503050406030204" pitchFamily="18" charset="0"/>
                              </a:rPr>
                              <m:t> </m:t>
                            </m:r>
                            <m:r>
                              <a:rPr lang="en-US" b="0" i="1" smtClean="0">
                                <a:latin typeface="Cambria Math" panose="02040503050406030204" pitchFamily="18" charset="0"/>
                              </a:rPr>
                              <m:t>𝐵𝑎𝑛𝑑</m:t>
                            </m:r>
                          </m:num>
                          <m:den>
                            <m:r>
                              <a:rPr lang="en-US" b="0" i="1" smtClean="0">
                                <a:latin typeface="Cambria Math" panose="02040503050406030204" pitchFamily="18" charset="0"/>
                              </a:rPr>
                              <m:t>𝐶𝑜𝑛𝑡𝑟𝑜𝑙</m:t>
                            </m:r>
                            <m:r>
                              <a:rPr lang="en-US" b="0" i="1" smtClean="0">
                                <a:latin typeface="Cambria Math" panose="02040503050406030204" pitchFamily="18" charset="0"/>
                              </a:rPr>
                              <m:t> </m:t>
                            </m:r>
                            <m:r>
                              <a:rPr lang="en-US" b="0" i="1" smtClean="0">
                                <a:latin typeface="Cambria Math" panose="02040503050406030204" pitchFamily="18" charset="0"/>
                              </a:rPr>
                              <m:t>𝐵𝑎𝑛𝑑</m:t>
                            </m:r>
                          </m:den>
                        </m:f>
                      </m:num>
                      <m:den>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𝐷𝑋</m:t>
                            </m:r>
                            <m:r>
                              <a:rPr lang="en-US" b="0" i="1" smtClean="0">
                                <a:latin typeface="Cambria Math" panose="02040503050406030204" pitchFamily="18" charset="0"/>
                              </a:rPr>
                              <m:t> </m:t>
                            </m:r>
                            <m:r>
                              <a:rPr lang="en-US" b="0" i="1" smtClean="0">
                                <a:latin typeface="Cambria Math" panose="02040503050406030204" pitchFamily="18" charset="0"/>
                              </a:rPr>
                              <m:t>𝐵𝑎𝑛𝑑</m:t>
                            </m:r>
                          </m:num>
                          <m:den>
                            <m:r>
                              <a:rPr lang="en-US" b="0" i="1" smtClean="0">
                                <a:latin typeface="Cambria Math" panose="02040503050406030204" pitchFamily="18" charset="0"/>
                              </a:rPr>
                              <m:t>𝐶𝑜𝑛𝑡𝑟𝑜𝑙</m:t>
                            </m:r>
                            <m:r>
                              <a:rPr lang="en-US" b="0" i="1" smtClean="0">
                                <a:latin typeface="Cambria Math" panose="02040503050406030204" pitchFamily="18" charset="0"/>
                              </a:rPr>
                              <m:t> </m:t>
                            </m:r>
                            <m:r>
                              <a:rPr lang="en-US" b="0" i="1" smtClean="0">
                                <a:latin typeface="Cambria Math" panose="02040503050406030204" pitchFamily="18" charset="0"/>
                              </a:rPr>
                              <m:t>𝐵𝑎𝑛𝑑</m:t>
                            </m:r>
                          </m:den>
                        </m:f>
                      </m:den>
                    </m:f>
                    <m:r>
                      <a:rPr lang="en-US" b="0" i="1" smtClean="0">
                        <a:latin typeface="Cambria Math" panose="02040503050406030204" pitchFamily="18" charset="0"/>
                        <a:ea typeface="Cambria Math" panose="02040503050406030204" pitchFamily="18" charset="0"/>
                      </a:rPr>
                      <m:t>×100%</m:t>
                    </m:r>
                  </m:oMath>
                </a14:m>
                <a:endParaRPr lang="en-US" dirty="0" smtClean="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0">
                <a:blip r:embed="rId2"/>
                <a:stretch>
                  <a:fillRect l="-1333" t="-2941"/>
                </a:stretch>
              </a:blipFill>
            </p:spPr>
            <p:txBody>
              <a:bodyPr/>
              <a:lstStyle/>
              <a:p>
                <a:r>
                  <a:rPr lang="en-US">
                    <a:noFill/>
                  </a:rPr>
                  <a:t> </a:t>
                </a:r>
              </a:p>
            </p:txBody>
          </p:sp>
        </mc:Fallback>
      </mc:AlternateContent>
    </p:spTree>
    <p:extLst>
      <p:ext uri="{BB962C8B-B14F-4D97-AF65-F5344CB8AC3E}">
        <p14:creationId xmlns:p14="http://schemas.microsoft.com/office/powerpoint/2010/main" val="65021833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BDX Competition Assays: Galectin-3</a:t>
            </a:r>
            <a:endParaRPr lang="en-US"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4478" y="1825625"/>
            <a:ext cx="7703044" cy="4351338"/>
          </a:xfrm>
        </p:spPr>
      </p:pic>
    </p:spTree>
    <p:extLst>
      <p:ext uri="{BB962C8B-B14F-4D97-AF65-F5344CB8AC3E}">
        <p14:creationId xmlns:p14="http://schemas.microsoft.com/office/powerpoint/2010/main" val="57351927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BDX Competition Assays: Galectin-3</a:t>
            </a:r>
          </a:p>
        </p:txBody>
      </p:sp>
      <p:sp>
        <p:nvSpPr>
          <p:cNvPr id="3" name="Content Placeholder 2"/>
          <p:cNvSpPr>
            <a:spLocks noGrp="1"/>
          </p:cNvSpPr>
          <p:nvPr>
            <p:ph idx="1"/>
          </p:nvPr>
        </p:nvSpPr>
        <p:spPr/>
        <p:txBody>
          <a:bodyPr>
            <a:normAutofit/>
          </a:bodyPr>
          <a:lstStyle/>
          <a:p>
            <a:r>
              <a:rPr lang="en-US" sz="3200" dirty="0" smtClean="0"/>
              <a:t>First Three (BO1-95, BO2-7, BO1-180)</a:t>
            </a:r>
          </a:p>
          <a:p>
            <a:pPr lvl="1"/>
            <a:r>
              <a:rPr lang="en-US" dirty="0" smtClean="0"/>
              <a:t>Acetylation of Hydroxyl group reduced competition by roughly 50%</a:t>
            </a:r>
          </a:p>
          <a:p>
            <a:pPr lvl="1"/>
            <a:r>
              <a:rPr lang="en-US" dirty="0" smtClean="0"/>
              <a:t>Bromination production no statistically significant difference</a:t>
            </a:r>
          </a:p>
          <a:p>
            <a:pPr lvl="1"/>
            <a:r>
              <a:rPr lang="en-US" dirty="0" smtClean="0"/>
              <a:t>Combination not distinguishable than Acetylation alone</a:t>
            </a:r>
          </a:p>
          <a:p>
            <a:r>
              <a:rPr lang="en-US" sz="3200" dirty="0" smtClean="0"/>
              <a:t>Second Three (1X-108, 1X-140, 1X-141)</a:t>
            </a:r>
          </a:p>
          <a:p>
            <a:pPr lvl="1"/>
            <a:r>
              <a:rPr lang="en-US" dirty="0" smtClean="0"/>
              <a:t>Removal of Nitrile Group reduced competition by over roughly 95%</a:t>
            </a:r>
          </a:p>
          <a:p>
            <a:pPr lvl="1"/>
            <a:r>
              <a:rPr lang="en-US" dirty="0" smtClean="0"/>
              <a:t>Replacement of Nitrile Group with a Acetyl-TMS group did nothing to restore competition</a:t>
            </a:r>
          </a:p>
          <a:p>
            <a:pPr lvl="1"/>
            <a:r>
              <a:rPr lang="en-US" dirty="0" smtClean="0"/>
              <a:t>Reduction of Carboxyl Group to Hydroxyl </a:t>
            </a:r>
            <a:r>
              <a:rPr lang="en-US" dirty="0"/>
              <a:t>Group reduced competition by over roughly 95</a:t>
            </a:r>
            <a:r>
              <a:rPr lang="en-US" dirty="0" smtClean="0"/>
              <a:t>%</a:t>
            </a:r>
          </a:p>
        </p:txBody>
      </p:sp>
    </p:spTree>
    <p:extLst>
      <p:ext uri="{BB962C8B-B14F-4D97-AF65-F5344CB8AC3E}">
        <p14:creationId xmlns:p14="http://schemas.microsoft.com/office/powerpoint/2010/main" val="296108487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BDX Competition Assays: Radixin</a:t>
            </a:r>
            <a:endParaRPr lang="en-US" b="1"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4478" y="1825625"/>
            <a:ext cx="7703044" cy="4351338"/>
          </a:xfrm>
        </p:spPr>
      </p:pic>
    </p:spTree>
    <p:extLst>
      <p:ext uri="{BB962C8B-B14F-4D97-AF65-F5344CB8AC3E}">
        <p14:creationId xmlns:p14="http://schemas.microsoft.com/office/powerpoint/2010/main" val="31779662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Cell Migration Inhibition</a:t>
            </a:r>
            <a:endParaRPr lang="en-US" b="1" dirty="0"/>
          </a:p>
        </p:txBody>
      </p:sp>
      <p:sp>
        <p:nvSpPr>
          <p:cNvPr id="6" name="Content Placeholder 5"/>
          <p:cNvSpPr>
            <a:spLocks noGrp="1"/>
          </p:cNvSpPr>
          <p:nvPr>
            <p:ph idx="1"/>
          </p:nvPr>
        </p:nvSpPr>
        <p:spPr/>
        <p:txBody>
          <a:bodyPr>
            <a:normAutofit/>
          </a:bodyPr>
          <a:lstStyle/>
          <a:p>
            <a:r>
              <a:rPr lang="en-US" sz="3200" dirty="0" smtClean="0"/>
              <a:t>Treadmilling and thus cell migration can inhibited directly or indirectly. In either case it stands to reason such inhibition can inhibit the progression of many cancers</a:t>
            </a:r>
          </a:p>
          <a:p>
            <a:r>
              <a:rPr lang="en-US" sz="3200" dirty="0" smtClean="0"/>
              <a:t>There are a number compounds that have been shown in the literature to inhibit cell migration</a:t>
            </a:r>
          </a:p>
          <a:p>
            <a:r>
              <a:rPr lang="en-US" sz="3200" dirty="0" smtClean="0"/>
              <a:t>One such compound known as DX-52-1 has been shown by the Fenteany Group to have remarkable anti-proliferation and anti-migration properties</a:t>
            </a:r>
          </a:p>
          <a:p>
            <a:endParaRPr lang="en-US" sz="3200" dirty="0"/>
          </a:p>
        </p:txBody>
      </p:sp>
    </p:spTree>
    <p:extLst>
      <p:ext uri="{BB962C8B-B14F-4D97-AF65-F5344CB8AC3E}">
        <p14:creationId xmlns:p14="http://schemas.microsoft.com/office/powerpoint/2010/main" val="101432330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BDX Competition Assays: Radixin</a:t>
            </a:r>
          </a:p>
        </p:txBody>
      </p:sp>
      <p:sp>
        <p:nvSpPr>
          <p:cNvPr id="3" name="Content Placeholder 2"/>
          <p:cNvSpPr>
            <a:spLocks noGrp="1"/>
          </p:cNvSpPr>
          <p:nvPr>
            <p:ph idx="1"/>
          </p:nvPr>
        </p:nvSpPr>
        <p:spPr/>
        <p:txBody>
          <a:bodyPr>
            <a:normAutofit/>
          </a:bodyPr>
          <a:lstStyle/>
          <a:p>
            <a:r>
              <a:rPr lang="en-US" sz="3200" dirty="0"/>
              <a:t>First Three (BO1-95, BO2-7, BO1-180</a:t>
            </a:r>
            <a:r>
              <a:rPr lang="en-US" sz="3200" dirty="0" smtClean="0"/>
              <a:t>)</a:t>
            </a:r>
          </a:p>
          <a:p>
            <a:pPr lvl="1"/>
            <a:r>
              <a:rPr lang="en-US" dirty="0"/>
              <a:t>Acetylation of Hydroxyl group reduced competition by roughly 50%</a:t>
            </a:r>
          </a:p>
          <a:p>
            <a:pPr lvl="1"/>
            <a:r>
              <a:rPr lang="en-US" dirty="0"/>
              <a:t>Bromination production no statistically significant </a:t>
            </a:r>
            <a:r>
              <a:rPr lang="en-US" dirty="0" smtClean="0"/>
              <a:t>difference</a:t>
            </a:r>
          </a:p>
          <a:p>
            <a:pPr lvl="1"/>
            <a:r>
              <a:rPr lang="en-US" dirty="0" smtClean="0"/>
              <a:t>Combination </a:t>
            </a:r>
            <a:r>
              <a:rPr lang="en-US" dirty="0"/>
              <a:t>reduced competition by roughly </a:t>
            </a:r>
            <a:r>
              <a:rPr lang="en-US" dirty="0" smtClean="0"/>
              <a:t>75% (different than Galectin-3)</a:t>
            </a:r>
            <a:endParaRPr lang="en-US" dirty="0"/>
          </a:p>
          <a:p>
            <a:r>
              <a:rPr lang="en-US" sz="3200" dirty="0"/>
              <a:t>Second Three (1X-108, 1X-140, 1X-141</a:t>
            </a:r>
            <a:r>
              <a:rPr lang="en-US" sz="3200" dirty="0" smtClean="0"/>
              <a:t>)</a:t>
            </a:r>
          </a:p>
          <a:p>
            <a:pPr lvl="1"/>
            <a:r>
              <a:rPr lang="en-US" dirty="0"/>
              <a:t>Removal of Nitrile Group reduced competition by </a:t>
            </a:r>
            <a:r>
              <a:rPr lang="en-US" dirty="0" smtClean="0"/>
              <a:t>roughly 80%</a:t>
            </a:r>
            <a:endParaRPr lang="en-US" dirty="0"/>
          </a:p>
          <a:p>
            <a:pPr lvl="1"/>
            <a:r>
              <a:rPr lang="en-US" dirty="0"/>
              <a:t>Replacement of Nitrile Group with a Acetyl-TMS group did nothing to restore competition</a:t>
            </a:r>
          </a:p>
          <a:p>
            <a:pPr lvl="1"/>
            <a:r>
              <a:rPr lang="en-US" dirty="0"/>
              <a:t>Reduction of Carboxyl Group to Hydroxyl Group reduced competition by </a:t>
            </a:r>
            <a:r>
              <a:rPr lang="en-US" dirty="0" smtClean="0"/>
              <a:t>roughly 80%</a:t>
            </a:r>
            <a:endParaRPr lang="en-US" dirty="0"/>
          </a:p>
        </p:txBody>
      </p:sp>
    </p:spTree>
    <p:extLst>
      <p:ext uri="{BB962C8B-B14F-4D97-AF65-F5344CB8AC3E}">
        <p14:creationId xmlns:p14="http://schemas.microsoft.com/office/powerpoint/2010/main" val="197711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Wound Closure Assays</a:t>
            </a:r>
            <a:endParaRPr lang="en-US" b="1" dirty="0"/>
          </a:p>
        </p:txBody>
      </p:sp>
      <p:sp>
        <p:nvSpPr>
          <p:cNvPr id="3" name="Content Placeholder 2"/>
          <p:cNvSpPr>
            <a:spLocks noGrp="1"/>
          </p:cNvSpPr>
          <p:nvPr>
            <p:ph idx="1"/>
          </p:nvPr>
        </p:nvSpPr>
        <p:spPr/>
        <p:txBody>
          <a:bodyPr>
            <a:normAutofit/>
          </a:bodyPr>
          <a:lstStyle/>
          <a:p>
            <a:r>
              <a:rPr lang="en-US" sz="3200" dirty="0" smtClean="0"/>
              <a:t>Each well in 24-well plates contained MDA-MB-435 cell monolayers</a:t>
            </a:r>
          </a:p>
          <a:p>
            <a:pPr lvl="1"/>
            <a:r>
              <a:rPr lang="en-US" dirty="0" smtClean="0"/>
              <a:t>Fenteany Group results indicated that DX-52-1 showed greater impact on MDA-MB-435 cells than any other cell line held by group</a:t>
            </a:r>
          </a:p>
          <a:p>
            <a:r>
              <a:rPr lang="en-US" sz="3200" dirty="0" smtClean="0"/>
              <a:t>Wounds were created in the centers of each well</a:t>
            </a:r>
          </a:p>
          <a:p>
            <a:r>
              <a:rPr lang="en-US" sz="3200" dirty="0" smtClean="0"/>
              <a:t>The DMEM-FBS media in each well contained DX Analog in concentrations varying from 0 to 1000 nM</a:t>
            </a:r>
            <a:endParaRPr lang="en-US" sz="3200" dirty="0"/>
          </a:p>
          <a:p>
            <a:r>
              <a:rPr lang="en-US" sz="3200" dirty="0" smtClean="0"/>
              <a:t>Percentage of wound closure was measured every three hours for 12 hours then at 24 hours and 48 hours</a:t>
            </a:r>
          </a:p>
        </p:txBody>
      </p:sp>
    </p:spTree>
    <p:extLst>
      <p:ext uri="{BB962C8B-B14F-4D97-AF65-F5344CB8AC3E}">
        <p14:creationId xmlns:p14="http://schemas.microsoft.com/office/powerpoint/2010/main" val="3767239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Wound Closure Assays</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23042" y="1825625"/>
            <a:ext cx="9945915" cy="4351338"/>
          </a:xfrm>
        </p:spPr>
      </p:pic>
    </p:spTree>
    <p:extLst>
      <p:ext uri="{BB962C8B-B14F-4D97-AF65-F5344CB8AC3E}">
        <p14:creationId xmlns:p14="http://schemas.microsoft.com/office/powerpoint/2010/main" val="136745068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Wound Closure Assays</a:t>
            </a:r>
            <a:endParaRPr lang="en-US" b="1" dirty="0"/>
          </a:p>
        </p:txBody>
      </p:sp>
      <p:sp>
        <p:nvSpPr>
          <p:cNvPr id="3" name="Content Placeholder 2"/>
          <p:cNvSpPr>
            <a:spLocks noGrp="1"/>
          </p:cNvSpPr>
          <p:nvPr>
            <p:ph idx="1"/>
          </p:nvPr>
        </p:nvSpPr>
        <p:spPr/>
        <p:txBody>
          <a:bodyPr>
            <a:normAutofit lnSpcReduction="10000"/>
          </a:bodyPr>
          <a:lstStyle/>
          <a:p>
            <a:r>
              <a:rPr lang="en-US" sz="3200" dirty="0" smtClean="0"/>
              <a:t>Inhibition of wound closure was nearly non-existent with every DX analog except for BO2-7 (brominated DX-52-1)</a:t>
            </a:r>
          </a:p>
          <a:p>
            <a:pPr lvl="1"/>
            <a:r>
              <a:rPr lang="en-US" dirty="0" smtClean="0"/>
              <a:t>BO2-7 shows no apparent difference with Fenteany Group results with DX-52-1 and MDA-MB-435</a:t>
            </a:r>
          </a:p>
          <a:p>
            <a:r>
              <a:rPr lang="en-US" sz="3200" dirty="0" smtClean="0"/>
              <a:t>This largely mirrors the BDX competition results where only BO2-7 shows no statistically significant difference with DX-52-1 in terms of competition with BDX in the binding of Galectin-3 and Radixin</a:t>
            </a:r>
          </a:p>
          <a:p>
            <a:r>
              <a:rPr lang="en-US" sz="3200" dirty="0" smtClean="0"/>
              <a:t>This suggests that the anti-migratory effect of DX-52-1 might partially be due to its binding of Galectin-3 and Radixin</a:t>
            </a:r>
            <a:endParaRPr lang="en-US" sz="3200" dirty="0"/>
          </a:p>
        </p:txBody>
      </p:sp>
    </p:spTree>
    <p:extLst>
      <p:ext uri="{BB962C8B-B14F-4D97-AF65-F5344CB8AC3E}">
        <p14:creationId xmlns:p14="http://schemas.microsoft.com/office/powerpoint/2010/main" val="34670401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Proliferation Assays</a:t>
            </a:r>
            <a:endParaRPr lang="en-US" b="1" dirty="0"/>
          </a:p>
        </p:txBody>
      </p:sp>
      <p:sp>
        <p:nvSpPr>
          <p:cNvPr id="3" name="Content Placeholder 2"/>
          <p:cNvSpPr>
            <a:spLocks noGrp="1"/>
          </p:cNvSpPr>
          <p:nvPr>
            <p:ph idx="1"/>
          </p:nvPr>
        </p:nvSpPr>
        <p:spPr/>
        <p:txBody>
          <a:bodyPr>
            <a:normAutofit/>
          </a:bodyPr>
          <a:lstStyle/>
          <a:p>
            <a:r>
              <a:rPr lang="en-US" sz="3200" dirty="0" smtClean="0"/>
              <a:t>98-well plates containing MDA-MB-435 cells were first quantified in terms of cell population at 24 hours using </a:t>
            </a:r>
            <a:r>
              <a:rPr lang="en-US" sz="3200" dirty="0"/>
              <a:t>tetrazolium salt-based </a:t>
            </a:r>
            <a:r>
              <a:rPr lang="en-US" sz="3200" dirty="0" smtClean="0"/>
              <a:t>assay</a:t>
            </a:r>
          </a:p>
          <a:p>
            <a:r>
              <a:rPr lang="en-US" sz="3200" dirty="0" smtClean="0"/>
              <a:t>DX Analog was added to the wells in concentration varying between 0 and 1000 nM</a:t>
            </a:r>
          </a:p>
          <a:p>
            <a:r>
              <a:rPr lang="en-US" sz="3200" dirty="0" smtClean="0"/>
              <a:t>After 48 hours the cell populations were again quantified</a:t>
            </a:r>
          </a:p>
          <a:p>
            <a:r>
              <a:rPr lang="en-US" sz="3200" dirty="0" smtClean="0"/>
              <a:t>Cell counts were expressed as ratios relative to 24 hour cells counts</a:t>
            </a:r>
            <a:endParaRPr lang="en-US" sz="3200" dirty="0"/>
          </a:p>
        </p:txBody>
      </p:sp>
    </p:spTree>
    <p:extLst>
      <p:ext uri="{BB962C8B-B14F-4D97-AF65-F5344CB8AC3E}">
        <p14:creationId xmlns:p14="http://schemas.microsoft.com/office/powerpoint/2010/main" val="378255867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Proliferation Assays</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86147" y="1825625"/>
            <a:ext cx="8619706" cy="4351338"/>
          </a:xfrm>
        </p:spPr>
      </p:pic>
    </p:spTree>
    <p:extLst>
      <p:ext uri="{BB962C8B-B14F-4D97-AF65-F5344CB8AC3E}">
        <p14:creationId xmlns:p14="http://schemas.microsoft.com/office/powerpoint/2010/main" val="395415997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Proliferation Assays</a:t>
            </a:r>
            <a:endParaRPr lang="en-US" b="1" dirty="0"/>
          </a:p>
        </p:txBody>
      </p:sp>
      <p:sp>
        <p:nvSpPr>
          <p:cNvPr id="3" name="Content Placeholder 2"/>
          <p:cNvSpPr>
            <a:spLocks noGrp="1"/>
          </p:cNvSpPr>
          <p:nvPr>
            <p:ph idx="1"/>
          </p:nvPr>
        </p:nvSpPr>
        <p:spPr/>
        <p:txBody>
          <a:bodyPr>
            <a:normAutofit/>
          </a:bodyPr>
          <a:lstStyle/>
          <a:p>
            <a:r>
              <a:rPr lang="en-US" sz="3200" dirty="0" smtClean="0"/>
              <a:t>In results that mirror the wound closure assays, only BO2-7 retains the anti-proliferation effects of DX-52-1 that were demonstrated by the Fenteany Group</a:t>
            </a:r>
          </a:p>
          <a:p>
            <a:r>
              <a:rPr lang="en-US" sz="3200" dirty="0" smtClean="0"/>
              <a:t>The other five analogs shows at most minimal impact on cell proliferation even at the highest concentrations</a:t>
            </a:r>
          </a:p>
          <a:p>
            <a:r>
              <a:rPr lang="en-US" sz="3200" dirty="0" smtClean="0"/>
              <a:t>It can be concluded that the hydroxyl, carboxyl, and nitrile groups play important roles in the biological activity of DX-52-1 and the para position hydrogen does not</a:t>
            </a:r>
            <a:endParaRPr lang="en-US" sz="3200" dirty="0"/>
          </a:p>
        </p:txBody>
      </p:sp>
    </p:spTree>
    <p:extLst>
      <p:ext uri="{BB962C8B-B14F-4D97-AF65-F5344CB8AC3E}">
        <p14:creationId xmlns:p14="http://schemas.microsoft.com/office/powerpoint/2010/main" val="373844017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Conclusions</a:t>
            </a:r>
            <a:endParaRPr lang="en-US" b="1" dirty="0"/>
          </a:p>
        </p:txBody>
      </p:sp>
      <p:sp>
        <p:nvSpPr>
          <p:cNvPr id="3" name="Content Placeholder 2"/>
          <p:cNvSpPr>
            <a:spLocks noGrp="1"/>
          </p:cNvSpPr>
          <p:nvPr>
            <p:ph idx="1"/>
          </p:nvPr>
        </p:nvSpPr>
        <p:spPr/>
        <p:txBody>
          <a:bodyPr>
            <a:normAutofit/>
          </a:bodyPr>
          <a:lstStyle/>
          <a:p>
            <a:r>
              <a:rPr lang="en-US" sz="3200" dirty="0" smtClean="0"/>
              <a:t>Since the results of functional group modification in terms of Galectin-3 and Radixin binding follow the same pattern as the </a:t>
            </a:r>
            <a:r>
              <a:rPr lang="en-US" sz="3200" dirty="0"/>
              <a:t>results of functional group modification in terms of </a:t>
            </a:r>
            <a:r>
              <a:rPr lang="en-US" sz="3200" dirty="0" smtClean="0"/>
              <a:t>anti-migration and anti-proliferation it can be concluded that Galectin-3 and/or Radixin play substantial roles in both cell proliferation and migration</a:t>
            </a:r>
          </a:p>
          <a:p>
            <a:r>
              <a:rPr lang="en-US" sz="3200" dirty="0" smtClean="0"/>
              <a:t>Furthermore it is through Galectin-3 and/or Radixin binding that DX-52-1 exerts at least part of its biological effects</a:t>
            </a:r>
          </a:p>
        </p:txBody>
      </p:sp>
    </p:spTree>
    <p:extLst>
      <p:ext uri="{BB962C8B-B14F-4D97-AF65-F5344CB8AC3E}">
        <p14:creationId xmlns:p14="http://schemas.microsoft.com/office/powerpoint/2010/main" val="244515986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I Would Like to Thank the Following</a:t>
            </a:r>
            <a:endParaRPr lang="en-US" b="1" dirty="0"/>
          </a:p>
        </p:txBody>
      </p:sp>
      <p:sp>
        <p:nvSpPr>
          <p:cNvPr id="3" name="Content Placeholder 2"/>
          <p:cNvSpPr>
            <a:spLocks noGrp="1"/>
          </p:cNvSpPr>
          <p:nvPr>
            <p:ph idx="1"/>
          </p:nvPr>
        </p:nvSpPr>
        <p:spPr/>
        <p:txBody>
          <a:bodyPr>
            <a:normAutofit/>
          </a:bodyPr>
          <a:lstStyle/>
          <a:p>
            <a:r>
              <a:rPr lang="en-US" sz="3200" dirty="0" smtClean="0"/>
              <a:t>Gabriel Fenteany, Advisor</a:t>
            </a:r>
          </a:p>
          <a:p>
            <a:r>
              <a:rPr lang="en-US" sz="3200" dirty="0" smtClean="0"/>
              <a:t>Advisory Committee</a:t>
            </a:r>
          </a:p>
          <a:p>
            <a:pPr lvl="1"/>
            <a:r>
              <a:rPr lang="en-US" sz="2800" dirty="0" smtClean="0"/>
              <a:t>Mark W. Peczuh </a:t>
            </a:r>
          </a:p>
          <a:p>
            <a:pPr lvl="1"/>
            <a:r>
              <a:rPr lang="en-US" sz="2800" dirty="0" smtClean="0"/>
              <a:t>Challa Kumar</a:t>
            </a:r>
          </a:p>
          <a:p>
            <a:pPr lvl="1"/>
            <a:r>
              <a:rPr lang="en-US" sz="2800" dirty="0" smtClean="0"/>
              <a:t>Xudong Yao</a:t>
            </a:r>
          </a:p>
          <a:p>
            <a:pPr lvl="1"/>
            <a:r>
              <a:rPr lang="en-US" sz="2800" dirty="0" smtClean="0"/>
              <a:t>Robert Birge</a:t>
            </a:r>
          </a:p>
          <a:p>
            <a:pPr lvl="1"/>
            <a:r>
              <a:rPr lang="en-US" sz="2800" dirty="0" smtClean="0"/>
              <a:t>Ronald Wikholm</a:t>
            </a:r>
          </a:p>
          <a:p>
            <a:r>
              <a:rPr lang="en-US" sz="3200" dirty="0" smtClean="0"/>
              <a:t>Co-Workers: Anwar Beshir and Christian Argueta</a:t>
            </a:r>
            <a:endParaRPr lang="en-US" sz="3200" dirty="0"/>
          </a:p>
        </p:txBody>
      </p:sp>
    </p:spTree>
    <p:extLst>
      <p:ext uri="{BB962C8B-B14F-4D97-AF65-F5344CB8AC3E}">
        <p14:creationId xmlns:p14="http://schemas.microsoft.com/office/powerpoint/2010/main" val="283419402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Questions</a:t>
            </a:r>
            <a:endParaRPr lang="en-US" b="1" dirty="0"/>
          </a:p>
        </p:txBody>
      </p:sp>
    </p:spTree>
    <p:extLst>
      <p:ext uri="{BB962C8B-B14F-4D97-AF65-F5344CB8AC3E}">
        <p14:creationId xmlns:p14="http://schemas.microsoft.com/office/powerpoint/2010/main" val="551618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DX-52-1</a:t>
            </a:r>
            <a:endParaRPr lang="en-US" b="1"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67682" y="1825625"/>
            <a:ext cx="4122636" cy="4351338"/>
          </a:xfrm>
        </p:spPr>
      </p:pic>
      <p:sp>
        <p:nvSpPr>
          <p:cNvPr id="5" name="Content Placeholder 4"/>
          <p:cNvSpPr>
            <a:spLocks noGrp="1"/>
          </p:cNvSpPr>
          <p:nvPr>
            <p:ph sz="half" idx="2"/>
          </p:nvPr>
        </p:nvSpPr>
        <p:spPr/>
        <p:txBody>
          <a:bodyPr/>
          <a:lstStyle/>
          <a:p>
            <a:r>
              <a:rPr lang="en-US" dirty="0" smtClean="0"/>
              <a:t>Semisynthetic </a:t>
            </a:r>
            <a:r>
              <a:rPr lang="en-US" dirty="0"/>
              <a:t>analog of the tetrahydroisoquinoline natural product </a:t>
            </a:r>
            <a:r>
              <a:rPr lang="en-US" dirty="0" smtClean="0"/>
              <a:t>quinocarcin</a:t>
            </a:r>
          </a:p>
          <a:p>
            <a:r>
              <a:rPr lang="en-US" dirty="0" smtClean="0"/>
              <a:t>Through a series of pulldown assays involving biotinylated DX-52-1 (BDX), the Fenteany Group was able to demonstrate that DX-52-1 binds to two proteins, Radixin and Galectin-3</a:t>
            </a:r>
            <a:endParaRPr lang="en-US" dirty="0"/>
          </a:p>
        </p:txBody>
      </p:sp>
    </p:spTree>
    <p:extLst>
      <p:ext uri="{BB962C8B-B14F-4D97-AF65-F5344CB8AC3E}">
        <p14:creationId xmlns:p14="http://schemas.microsoft.com/office/powerpoint/2010/main" val="20479951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DX-52-1 Binding Mechanism Proposed By Fenteany Group</a:t>
            </a:r>
            <a:endParaRPr lang="en-US" b="1"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7431" y="2747695"/>
            <a:ext cx="8977138" cy="2507197"/>
          </a:xfrm>
        </p:spPr>
      </p:pic>
    </p:spTree>
    <p:extLst>
      <p:ext uri="{BB962C8B-B14F-4D97-AF65-F5344CB8AC3E}">
        <p14:creationId xmlns:p14="http://schemas.microsoft.com/office/powerpoint/2010/main" val="25266811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Galectin-3</a:t>
            </a:r>
            <a:endParaRPr lang="en-US" b="1" dirty="0"/>
          </a:p>
        </p:txBody>
      </p:sp>
      <p:sp>
        <p:nvSpPr>
          <p:cNvPr id="6" name="Content Placeholder 5"/>
          <p:cNvSpPr>
            <a:spLocks noGrp="1"/>
          </p:cNvSpPr>
          <p:nvPr>
            <p:ph idx="1"/>
          </p:nvPr>
        </p:nvSpPr>
        <p:spPr/>
        <p:txBody>
          <a:bodyPr>
            <a:normAutofit lnSpcReduction="10000"/>
          </a:bodyPr>
          <a:lstStyle/>
          <a:p>
            <a:r>
              <a:rPr lang="en-US" sz="3200" dirty="0" smtClean="0"/>
              <a:t>31 kD globular protein</a:t>
            </a:r>
          </a:p>
          <a:p>
            <a:r>
              <a:rPr lang="en-US" sz="3200" dirty="0" smtClean="0"/>
              <a:t>250 residues</a:t>
            </a:r>
          </a:p>
          <a:p>
            <a:r>
              <a:rPr lang="en-US" sz="3200" dirty="0"/>
              <a:t>M</a:t>
            </a:r>
            <a:r>
              <a:rPr lang="en-US" sz="3200" dirty="0" smtClean="0"/>
              <a:t>ember </a:t>
            </a:r>
            <a:r>
              <a:rPr lang="en-US" sz="3200" dirty="0"/>
              <a:t>of a large family of β-galactoside-binding lectins in animal </a:t>
            </a:r>
            <a:r>
              <a:rPr lang="en-US" sz="3200" dirty="0" smtClean="0"/>
              <a:t>cells</a:t>
            </a:r>
          </a:p>
          <a:p>
            <a:r>
              <a:rPr lang="en-US" sz="3200" dirty="0" smtClean="0"/>
              <a:t>Two domains</a:t>
            </a:r>
          </a:p>
          <a:p>
            <a:pPr lvl="1"/>
            <a:r>
              <a:rPr lang="en-US" dirty="0" smtClean="0"/>
              <a:t>N-terminal Domain (ND)</a:t>
            </a:r>
          </a:p>
          <a:p>
            <a:pPr lvl="2"/>
            <a:r>
              <a:rPr lang="en-US" dirty="0" smtClean="0"/>
              <a:t>12 </a:t>
            </a:r>
            <a:r>
              <a:rPr lang="en-US" dirty="0"/>
              <a:t>amino-acid segment that contains two casein kinase I phosphorylation </a:t>
            </a:r>
            <a:r>
              <a:rPr lang="en-US" dirty="0" smtClean="0"/>
              <a:t>sites (Ser 6 and Ser 12)</a:t>
            </a:r>
          </a:p>
          <a:p>
            <a:pPr lvl="2"/>
            <a:r>
              <a:rPr lang="en-US" dirty="0"/>
              <a:t>R</a:t>
            </a:r>
            <a:r>
              <a:rPr lang="en-US" dirty="0" smtClean="0"/>
              <a:t>epeated </a:t>
            </a:r>
            <a:r>
              <a:rPr lang="en-US" dirty="0"/>
              <a:t>collagen-like sequence rich in proline, glycine, tyrosine and glutamine residues</a:t>
            </a:r>
            <a:endParaRPr lang="en-US" dirty="0" smtClean="0"/>
          </a:p>
          <a:p>
            <a:pPr lvl="1"/>
            <a:r>
              <a:rPr lang="en-US" dirty="0" smtClean="0"/>
              <a:t>Carbohydrate Recognition Domain (CRD)</a:t>
            </a:r>
          </a:p>
        </p:txBody>
      </p:sp>
    </p:spTree>
    <p:extLst>
      <p:ext uri="{BB962C8B-B14F-4D97-AF65-F5344CB8AC3E}">
        <p14:creationId xmlns:p14="http://schemas.microsoft.com/office/powerpoint/2010/main" val="32471616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3174</TotalTime>
  <Words>3158</Words>
  <Application>Microsoft Office PowerPoint</Application>
  <PresentationFormat>Widescreen</PresentationFormat>
  <Paragraphs>303</Paragraphs>
  <Slides>69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69</vt:i4>
      </vt:variant>
    </vt:vector>
  </HeadingPairs>
  <TitlesOfParts>
    <vt:vector size="74" baseType="lpstr">
      <vt:lpstr>Arial</vt:lpstr>
      <vt:lpstr>Calibri</vt:lpstr>
      <vt:lpstr>Calibri Light</vt:lpstr>
      <vt:lpstr>Cambria Math</vt:lpstr>
      <vt:lpstr>Office Theme</vt:lpstr>
      <vt:lpstr>Dissertation Defense Presentation</vt:lpstr>
      <vt:lpstr>Cell Migration</vt:lpstr>
      <vt:lpstr>Actin</vt:lpstr>
      <vt:lpstr>F-Actin Formation</vt:lpstr>
      <vt:lpstr>F-Actin and Cell Migration</vt:lpstr>
      <vt:lpstr>Cell Migration Inhibition</vt:lpstr>
      <vt:lpstr>DX-52-1</vt:lpstr>
      <vt:lpstr>DX-52-1 Binding Mechanism Proposed By Fenteany Group</vt:lpstr>
      <vt:lpstr>Galectin-3</vt:lpstr>
      <vt:lpstr>Galectin-3</vt:lpstr>
      <vt:lpstr>Research Projects</vt:lpstr>
      <vt:lpstr>Research Projects</vt:lpstr>
      <vt:lpstr>The Major Projects</vt:lpstr>
      <vt:lpstr>Project 1</vt:lpstr>
      <vt:lpstr>Biotinylated DX-52-1 Binding Assays</vt:lpstr>
      <vt:lpstr>BDX Assay Results</vt:lpstr>
      <vt:lpstr>10 hours vs. 30 hours</vt:lpstr>
      <vt:lpstr>First Possible Explanation</vt:lpstr>
      <vt:lpstr>Second Possible Explanation</vt:lpstr>
      <vt:lpstr>Conclusion Drawn</vt:lpstr>
      <vt:lpstr>Galectin-3 Binding Partner Interactions</vt:lpstr>
      <vt:lpstr>Galectin-3 Binding Partner Interactions</vt:lpstr>
      <vt:lpstr>Western Blots</vt:lpstr>
      <vt:lpstr>Pulldown Assay Results</vt:lpstr>
      <vt:lpstr>Conclusions drawn from Pulldown Assays</vt:lpstr>
      <vt:lpstr>Conclusions drawn from Pulldown Assays</vt:lpstr>
      <vt:lpstr>Project 2</vt:lpstr>
      <vt:lpstr>β-Catenin and α-Actinin</vt:lpstr>
      <vt:lpstr>β-Catenin and α-Actinin</vt:lpstr>
      <vt:lpstr>β-Catenin/Galectin-3/α-Actinin Layout</vt:lpstr>
      <vt:lpstr>Pull Down Assay of Gal3/β-Cat by α-Actinin</vt:lpstr>
      <vt:lpstr>Results of Pull Down Assay of Gal3/β-Cat</vt:lpstr>
      <vt:lpstr>Pull Down Assays by β-Catenin and α-Actinin </vt:lpstr>
      <vt:lpstr>Pull Down Assays Results</vt:lpstr>
      <vt:lpstr>Pull Down Assay of DX-Gal3/β-Cat by α-Actinin</vt:lpstr>
      <vt:lpstr>Results of Pull Down Assay of DX-Gal3/β-Cat</vt:lpstr>
      <vt:lpstr>Relative Binding Equation</vt:lpstr>
      <vt:lpstr>BDX Assays to Probe DX-52-1 Binding Site</vt:lpstr>
      <vt:lpstr>β-Catenin Results</vt:lpstr>
      <vt:lpstr>α-Actinin Results</vt:lpstr>
      <vt:lpstr>Conclusions Drawn</vt:lpstr>
      <vt:lpstr>The Minor Projects</vt:lpstr>
      <vt:lpstr>Project 3</vt:lpstr>
      <vt:lpstr>Mapping DX-52-1 Binding Site Problem</vt:lpstr>
      <vt:lpstr>Determining Cause</vt:lpstr>
      <vt:lpstr>Alanine Scanning</vt:lpstr>
      <vt:lpstr>27 Candidate Amino Acids of CRD</vt:lpstr>
      <vt:lpstr>Isolation of DX-52-1 Binding Fragment</vt:lpstr>
      <vt:lpstr>Catch and Release Test</vt:lpstr>
      <vt:lpstr>Tryptic Digestion of Bound Galectin-3 </vt:lpstr>
      <vt:lpstr>Tryptic Digestion of Bound Galectin-3 </vt:lpstr>
      <vt:lpstr>Conclusions</vt:lpstr>
      <vt:lpstr>Conclusions</vt:lpstr>
      <vt:lpstr>Project 4</vt:lpstr>
      <vt:lpstr>Structural Activity Relationship of DX-52-1</vt:lpstr>
      <vt:lpstr>BDX Competition Assays</vt:lpstr>
      <vt:lpstr>BDX Competition Assays: Galectin-3</vt:lpstr>
      <vt:lpstr>BDX Competition Assays: Galectin-3</vt:lpstr>
      <vt:lpstr>BDX Competition Assays: Radixin</vt:lpstr>
      <vt:lpstr>BDX Competition Assays: Radixin</vt:lpstr>
      <vt:lpstr>Wound Closure Assays</vt:lpstr>
      <vt:lpstr>Wound Closure Assays</vt:lpstr>
      <vt:lpstr>Wound Closure Assays</vt:lpstr>
      <vt:lpstr>Proliferation Assays</vt:lpstr>
      <vt:lpstr>Proliferation Assays</vt:lpstr>
      <vt:lpstr>Proliferation Assays</vt:lpstr>
      <vt:lpstr>Conclusions</vt:lpstr>
      <vt:lpstr>I Would Like to Thank the Following</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Alchemist</dc:creator>
  <cp:lastModifiedBy>Alchemist</cp:lastModifiedBy>
  <cp:revision>228</cp:revision>
  <dcterms:created xsi:type="dcterms:W3CDTF">2014-08-31T06:51:44Z</dcterms:created>
  <dcterms:modified xsi:type="dcterms:W3CDTF">2014-12-12T22:56:54Z</dcterms:modified>
</cp:coreProperties>
</file>