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1" r:id="rId4"/>
    <p:sldId id="262" r:id="rId5"/>
    <p:sldId id="263" r:id="rId6"/>
    <p:sldId id="260" r:id="rId7"/>
    <p:sldId id="264" r:id="rId8"/>
    <p:sldId id="269" r:id="rId9"/>
    <p:sldId id="270" r:id="rId10"/>
    <p:sldId id="266" r:id="rId11"/>
    <p:sldId id="258" r:id="rId12"/>
    <p:sldId id="257" r:id="rId13"/>
    <p:sldId id="265" r:id="rId14"/>
    <p:sldId id="271" r:id="rId1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16FBB-B30E-489E-9ABF-93689FE11FFB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EEE6C-497A-4DBE-BF55-4EEA3C880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8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14B85-581A-4A44-83F9-49711C51A1B0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2A4F7-5EC7-4E25-9002-0F67B6C2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6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49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40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364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0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32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43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65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44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44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06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47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2A4F7-5EC7-4E25-9002-0F67B6C297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32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C2D37D-D295-4107-A304-125DD223F42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84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C2D37D-D295-4107-A304-125DD223F4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57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5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1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224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0250" y="1447800"/>
            <a:ext cx="7162800" cy="419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0505-66C5-4505-917D-D35D59477200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B82F4-3C99-4310-BCD4-FC38A3966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23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0250" y="1447800"/>
            <a:ext cx="7162800" cy="419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0505-66C5-4505-917D-D35D59477200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B82F4-3C99-4310-BCD4-FC38A3966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23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6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3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25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384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66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94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85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67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133AA-CDD6-489D-BB71-F9FCA98248E3}" type="datetimeFigureOut">
              <a:rPr lang="en-US" smtClean="0"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87E2-1EC6-4544-BFB5-94B80C444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6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mptool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rary.umassmed.edu/necdmc/module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avid.b.lowe.librarian@gmail.co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19812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Preservation Arrives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/>
            </a:r>
            <a:b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</a:b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at 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the Research Lab: 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/>
            </a:r>
            <a:b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</a:b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Diving 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into Data Management</a:t>
            </a:r>
            <a:b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</a:b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David B. Lowe</a:t>
            </a:r>
          </a:p>
          <a:p>
            <a:r>
              <a:rPr lang="en-US" dirty="0" smtClean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Data Management Services Librarian</a:t>
            </a:r>
          </a:p>
          <a:p>
            <a:r>
              <a:rPr lang="en-US" dirty="0" smtClean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University of Connecticut Libraries</a:t>
            </a:r>
          </a:p>
          <a:p>
            <a:r>
              <a:rPr lang="en-US" dirty="0" smtClean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2014-06-29</a:t>
            </a:r>
          </a:p>
          <a:p>
            <a:r>
              <a:rPr lang="en-US" dirty="0" smtClean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ALA/ALCTS/PARS Digital Preservation Interest Group</a:t>
            </a:r>
            <a:endParaRPr lang="en-US" dirty="0">
              <a:solidFill>
                <a:schemeClr val="tx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40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26" y="-1"/>
            <a:ext cx="9154326" cy="686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8800" y="1600201"/>
            <a:ext cx="510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A few words 	about plans…</a:t>
            </a:r>
            <a:endParaRPr lang="en-US" sz="5400" dirty="0">
              <a:solidFill>
                <a:srgbClr val="FFFF00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82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UCSD’s </a:t>
            </a:r>
            <a:r>
              <a:rPr lang="en-US" sz="3600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Research </a:t>
            </a:r>
            <a:r>
              <a:rPr lang="en-US" sz="3600" dirty="0" err="1">
                <a:latin typeface="Estrangelo Edessa" panose="03080600000000000000" pitchFamily="66" charset="0"/>
                <a:cs typeface="Estrangelo Edessa" panose="03080600000000000000" pitchFamily="66" charset="0"/>
              </a:rPr>
              <a:t>Cyberinfrastructure</a:t>
            </a:r>
            <a:r>
              <a:rPr lang="en-US" sz="3600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 (RCI</a:t>
            </a:r>
            <a:r>
              <a:rPr lang="en-US" sz="36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)</a:t>
            </a:r>
            <a:endParaRPr lang="en-US" sz="3600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815975"/>
            <a:ext cx="863917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http</a:t>
            </a:r>
            <a:r>
              <a:rPr lang="en-US" dirty="0" smtClean="0"/>
              <a:t>://rci.ucsd.edu</a:t>
            </a:r>
            <a:r>
              <a:rPr lang="en-US" dirty="0"/>
              <a:t>/_files/Blueprint.pdf</a:t>
            </a:r>
          </a:p>
        </p:txBody>
      </p:sp>
    </p:spTree>
    <p:extLst>
      <p:ext uri="{BB962C8B-B14F-4D97-AF65-F5344CB8AC3E}">
        <p14:creationId xmlns:p14="http://schemas.microsoft.com/office/powerpoint/2010/main" val="334800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8" y="19940"/>
            <a:ext cx="8971743" cy="664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77000"/>
            <a:ext cx="8534400" cy="381000"/>
          </a:xfrm>
        </p:spPr>
        <p:txBody>
          <a:bodyPr/>
          <a:lstStyle/>
          <a:p>
            <a:r>
              <a:rPr lang="en-US" dirty="0" smtClean="0"/>
              <a:t>http://www.slideshare.net/ORCIDSlides/johnson-cu-boulderorcidoutreachmeetingslides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56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Tools &amp; Resources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  <a:hlinkClick r:id="rId3"/>
              </a:rPr>
              <a:t>DMPtool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Grant-section 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templating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for RDM plan</a:t>
            </a:r>
          </a:p>
          <a:p>
            <a:pPr lvl="1"/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T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ailored </a:t>
            </a:r>
          </a:p>
          <a:p>
            <a:pPr lvl="2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 grant opportunity</a:t>
            </a:r>
          </a:p>
          <a:p>
            <a:pPr lvl="2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 institution, authenticating via 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Shib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/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InCommon</a:t>
            </a:r>
            <a:endParaRPr lang="en-US" dirty="0" smtClean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UMassMed’s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New England Collaborative Data Management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Curriculum (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  <a:hlinkClick r:id="rId4"/>
              </a:rPr>
              <a:t>NECDMC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Presentation Slides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Case Studies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7 Modules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72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99" y="1143000"/>
            <a:ext cx="2743199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?</a:t>
            </a:r>
            <a:endParaRPr lang="en-US" sz="8000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867400"/>
            <a:ext cx="8839200" cy="8382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  <a:hlinkClick r:id="rId3"/>
              </a:rPr>
              <a:t>david.b.lowe.librarian@gmail.com</a:t>
            </a:r>
            <a:endParaRPr lang="en-US" dirty="0" smtClean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5664331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664329" y="3430313"/>
            <a:ext cx="33272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@</a:t>
            </a:r>
            <a:r>
              <a:rPr lang="en-US" sz="4400" dirty="0" err="1">
                <a:latin typeface="Estrangelo Edessa" panose="03080600000000000000" pitchFamily="66" charset="0"/>
                <a:cs typeface="Estrangelo Edessa" panose="03080600000000000000" pitchFamily="66" charset="0"/>
              </a:rPr>
              <a:t>davidblowe</a:t>
            </a:r>
            <a:endParaRPr lang="en-US" sz="4400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0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599"/>
            <a:ext cx="8229600" cy="3992563"/>
          </a:xfrm>
        </p:spPr>
        <p:txBody>
          <a:bodyPr>
            <a:normAutofit/>
          </a:bodyPr>
          <a:lstStyle/>
          <a:p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P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roblem statement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Brief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history of [digital] research data management (RDM)</a:t>
            </a:r>
          </a:p>
          <a:p>
            <a:pPr lvl="1"/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R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ationale 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for preservation-related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staff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Institutional case study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To-do list for campus discussions 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Tools &amp; other resources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2296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191000"/>
            <a:ext cx="1933575" cy="196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34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Problem:  Campus RDM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Brief history: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1989:  WWW invented by Tim 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Berners-Lee@CERN</a:t>
            </a:r>
            <a:endParaRPr lang="en-US" dirty="0" smtClean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1993:  WWW to Public Domain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2005-08:  NIH OA publishing in PMC requirement 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2009:  4</a:t>
            </a:r>
            <a:r>
              <a:rPr lang="en-US" baseline="300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th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Paradigm </a:t>
            </a:r>
            <a:r>
              <a:rPr lang="en-US" sz="26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(describe, generalize, simulate, unify)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2010-11:  NSF Data Management Plan requirement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2013:  OSTP expands OA requirement to all federally funded projects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2013-14:  Publishers’ CHORUS and ARL’s SHARE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58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RDM Staffing:  </a:t>
            </a:r>
            <a:b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</a:b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Why Library Preservation as a Source?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Been there: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Years of experience (on the heels of Berners-Lee)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Familiarity </a:t>
            </a:r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with scale (microfilming, mass digitization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Handling mixed data types/formats (even weird stuff)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Making mistakes and knowing how to recover (.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pcd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Routing master/access (without ideal solutions in hand)</a:t>
            </a:r>
          </a:p>
          <a:p>
            <a:pPr lvl="1"/>
            <a:r>
              <a:rPr lang="en-US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Job description revamping (to include digital)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Recent success with more adequate tools, standards, best practices (TDR/TRAC)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So, Big Data V’s:  volume, variety, velocity, veracity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1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Case Study:  UConn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1990’s:  Early digital projects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2001:  .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pcd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project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2003-04:  JPEG 2000 project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2005:  [Digital] Preservation Librarian hired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2006:  Institutional Repository (IR) [1</a:t>
            </a:r>
            <a:r>
              <a:rPr lang="en-US" baseline="30000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st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phase]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2008-13:  Internet Archive mass digitization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2010- :  RDM 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Workshops &amp; 1:1 Consultations</a:t>
            </a:r>
            <a:endParaRPr lang="en-US" dirty="0" smtClean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2014- :  </a:t>
            </a:r>
            <a:r>
              <a:rPr lang="en-US" dirty="0" err="1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Islandora</a:t>
            </a:r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 Repository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27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644" y="947159"/>
            <a:ext cx="10047288" cy="804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85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E3E3DF"/>
            </a:gs>
            <a:gs pos="23000">
              <a:schemeClr val="bg2">
                <a:tint val="80000"/>
                <a:satMod val="300000"/>
                <a:lumMod val="0"/>
                <a:lumOff val="100000"/>
              </a:schemeClr>
            </a:gs>
            <a:gs pos="97000">
              <a:srgbClr val="C7C6BF"/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RDM To-Do List</a:t>
            </a:r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If not involved, find out if your preservation experience might be needed, tuning in to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Subject specialists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Grants office staff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Central IT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To help at point of need, compile local resources list for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Active data</a:t>
            </a:r>
          </a:p>
          <a:p>
            <a:pPr lvl="1"/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Static data</a:t>
            </a:r>
          </a:p>
          <a:p>
            <a:r>
              <a:rPr lang="en-US" dirty="0" smtClean="0">
                <a:latin typeface="Estrangelo Edessa" panose="03080600000000000000" pitchFamily="66" charset="0"/>
                <a:cs typeface="Estrangelo Edessa" panose="03080600000000000000" pitchFamily="66" charset="0"/>
              </a:rPr>
              <a:t>Based on resources’ restrictions, chart decisions</a:t>
            </a:r>
          </a:p>
          <a:p>
            <a:endParaRPr lang="en-US" dirty="0"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38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969"/>
            <a:ext cx="8610600" cy="667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97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302" y="111385"/>
            <a:ext cx="5226635" cy="6763459"/>
          </a:xfrm>
        </p:spPr>
      </p:pic>
      <p:sp>
        <p:nvSpPr>
          <p:cNvPr id="7" name="Rectangle 6"/>
          <p:cNvSpPr/>
          <p:nvPr/>
        </p:nvSpPr>
        <p:spPr>
          <a:xfrm>
            <a:off x="304800" y="228600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Active Data Working Space </a:t>
            </a:r>
            <a:r>
              <a:rPr lang="en-US" b="1" dirty="0" smtClean="0"/>
              <a:t>Decisions</a:t>
            </a:r>
            <a:br>
              <a:rPr lang="en-US" b="1" dirty="0" smtClean="0"/>
            </a:br>
            <a:r>
              <a:rPr lang="en-US" dirty="0" smtClean="0"/>
              <a:t>(see handout versions)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874931"/>
            <a:ext cx="3733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Acronyms: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B2B (from options matrix):  Business-to-Business, </a:t>
            </a:r>
            <a:r>
              <a:rPr lang="en-US" i="1" dirty="0" smtClean="0"/>
              <a:t>viz.: </a:t>
            </a:r>
            <a:r>
              <a:rPr lang="en-US" dirty="0" smtClean="0"/>
              <a:t>UITS to your department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B2C </a:t>
            </a:r>
            <a:r>
              <a:rPr lang="en-US" dirty="0"/>
              <a:t>(from options matrix): </a:t>
            </a:r>
            <a:r>
              <a:rPr lang="en-US" dirty="0" smtClean="0"/>
              <a:t>Business-to-Customer, </a:t>
            </a:r>
            <a:r>
              <a:rPr lang="en-US" i="1" dirty="0"/>
              <a:t>viz.: </a:t>
            </a:r>
            <a:r>
              <a:rPr lang="en-US" dirty="0"/>
              <a:t>UITS to </a:t>
            </a:r>
            <a:r>
              <a:rPr lang="en-US" dirty="0" smtClean="0"/>
              <a:t>you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DoD</a:t>
            </a:r>
            <a:r>
              <a:rPr lang="en-US" dirty="0"/>
              <a:t>:  Department of Defense (restricted for national security</a:t>
            </a:r>
            <a:r>
              <a:rPr lang="en-US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ECM</a:t>
            </a:r>
            <a:r>
              <a:rPr lang="en-US" dirty="0"/>
              <a:t> (from options matrix):</a:t>
            </a:r>
            <a:r>
              <a:rPr lang="en-US" dirty="0" smtClean="0"/>
              <a:t>  Enterprise Content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EFS </a:t>
            </a:r>
            <a:r>
              <a:rPr lang="en-US" dirty="0"/>
              <a:t>(from options matrix): </a:t>
            </a:r>
            <a:r>
              <a:rPr lang="en-US" dirty="0" smtClean="0"/>
              <a:t>Enterprise File Servers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NDA:  Non-Disclosure Agreement (restricted by contract with a business entity</a:t>
            </a:r>
            <a:r>
              <a:rPr lang="en-US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PII</a:t>
            </a:r>
            <a:r>
              <a:rPr lang="en-US" dirty="0"/>
              <a:t>:  Personally Identifiable Information (restricted by laws for individual privacy</a:t>
            </a:r>
            <a:r>
              <a:rPr lang="en-US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RNAS:  Research Networked Attached Storage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4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476</Words>
  <Application>Microsoft Office PowerPoint</Application>
  <PresentationFormat>On-screen Show (4:3)</PresentationFormat>
  <Paragraphs>90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Preservation Arrives  at the Research Lab:   Diving into Data Management </vt:lpstr>
      <vt:lpstr>PowerPoint Presentation</vt:lpstr>
      <vt:lpstr>Problem:  Campus RDM</vt:lpstr>
      <vt:lpstr>RDM Staffing:   Why Library Preservation as a Source?</vt:lpstr>
      <vt:lpstr>Case Study:  UConn</vt:lpstr>
      <vt:lpstr>PowerPoint Presentation</vt:lpstr>
      <vt:lpstr>RDM To-Do List</vt:lpstr>
      <vt:lpstr>PowerPoint Presentation</vt:lpstr>
      <vt:lpstr>PowerPoint Presentation</vt:lpstr>
      <vt:lpstr>PowerPoint Presentation</vt:lpstr>
      <vt:lpstr>UCSD’s Research Cyberinfrastructure (RCI)</vt:lpstr>
      <vt:lpstr>PowerPoint Presentation</vt:lpstr>
      <vt:lpstr>Tools &amp; Resources</vt:lpstr>
      <vt:lpstr>?</vt:lpstr>
    </vt:vector>
  </TitlesOfParts>
  <Company>University of Connecticut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Lowe</dc:creator>
  <cp:lastModifiedBy>David Lowe</cp:lastModifiedBy>
  <cp:revision>36</cp:revision>
  <cp:lastPrinted>2014-06-25T17:33:20Z</cp:lastPrinted>
  <dcterms:created xsi:type="dcterms:W3CDTF">2014-06-11T20:02:38Z</dcterms:created>
  <dcterms:modified xsi:type="dcterms:W3CDTF">2014-06-25T20:30:36Z</dcterms:modified>
</cp:coreProperties>
</file>